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ebp" ContentType="image/jpe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8" r:id="rId3"/>
    <p:sldId id="262" r:id="rId4"/>
    <p:sldId id="259" r:id="rId5"/>
    <p:sldId id="260" r:id="rId6"/>
    <p:sldId id="261" r:id="rId7"/>
    <p:sldId id="266" r:id="rId8"/>
    <p:sldId id="265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99" autoAdjust="0"/>
    <p:restoredTop sz="94660"/>
  </p:normalViewPr>
  <p:slideViewPr>
    <p:cSldViewPr snapToGrid="0">
      <p:cViewPr>
        <p:scale>
          <a:sx n="100" d="100"/>
          <a:sy n="100" d="100"/>
        </p:scale>
        <p:origin x="984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AB251-ACCC-4A0F-B3B1-F5165A8CA51B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CA51-9BBF-45B5-9354-1521308CF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5518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AB251-ACCC-4A0F-B3B1-F5165A8CA51B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CA51-9BBF-45B5-9354-1521308CF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16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AB251-ACCC-4A0F-B3B1-F5165A8CA51B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CA51-9BBF-45B5-9354-1521308CF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61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AB251-ACCC-4A0F-B3B1-F5165A8CA51B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CA51-9BBF-45B5-9354-1521308CF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091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AB251-ACCC-4A0F-B3B1-F5165A8CA51B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CA51-9BBF-45B5-9354-1521308CF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5691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AB251-ACCC-4A0F-B3B1-F5165A8CA51B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CA51-9BBF-45B5-9354-1521308CF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272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AB251-ACCC-4A0F-B3B1-F5165A8CA51B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CA51-9BBF-45B5-9354-1521308CFD6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073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AB251-ACCC-4A0F-B3B1-F5165A8CA51B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CA51-9BBF-45B5-9354-1521308CF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98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AB251-ACCC-4A0F-B3B1-F5165A8CA51B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CA51-9BBF-45B5-9354-1521308CF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605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AB251-ACCC-4A0F-B3B1-F5165A8CA51B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CA51-9BBF-45B5-9354-1521308CF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905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AFBAB251-ACCC-4A0F-B3B1-F5165A8CA51B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CA51-9BBF-45B5-9354-1521308CF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245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AFBAB251-ACCC-4A0F-B3B1-F5165A8CA51B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B1DDCA51-9BBF-45B5-9354-1521308CF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064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eb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eb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E1DD4-8E84-42FB-9B1D-8F066CAD0E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920" y="288164"/>
            <a:ext cx="5751256" cy="1818728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2000" b="1" dirty="0"/>
              <a:t>Late Cenozoic extensional transfer in the Walker Lane strike-slip belt, Nevada</a:t>
            </a:r>
            <a:endParaRPr lang="en-US" sz="2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E9F5EB-775E-4BB1-825D-0D77B1469A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0804" y="2628903"/>
            <a:ext cx="2651488" cy="984866"/>
          </a:xfrm>
        </p:spPr>
        <p:txBody>
          <a:bodyPr>
            <a:normAutofit/>
          </a:bodyPr>
          <a:lstStyle/>
          <a:p>
            <a:r>
              <a:rPr lang="en-US" sz="2800" dirty="0" err="1"/>
              <a:t>Oldow</a:t>
            </a:r>
            <a:r>
              <a:rPr lang="en-US" sz="2800" dirty="0"/>
              <a:t> 1994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A815947-5125-4A94-A73A-83B22A528D87}"/>
              </a:ext>
            </a:extLst>
          </p:cNvPr>
          <p:cNvSpPr txBox="1">
            <a:spLocks/>
          </p:cNvSpPr>
          <p:nvPr/>
        </p:nvSpPr>
        <p:spPr>
          <a:xfrm>
            <a:off x="1015863" y="3417673"/>
            <a:ext cx="4680261" cy="79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err="1"/>
              <a:t>Geol</a:t>
            </a:r>
            <a:r>
              <a:rPr lang="en-US" sz="2000" dirty="0"/>
              <a:t> 730 Presentation By: Neal Mankins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DE3D11D-5FB7-42BB-9B53-235C8CBAD2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825" y="-11327"/>
            <a:ext cx="5972175" cy="6858000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9D8D49EE-4762-44AE-B292-85CE7A378A05}"/>
              </a:ext>
            </a:extLst>
          </p:cNvPr>
          <p:cNvSpPr txBox="1">
            <a:spLocks/>
          </p:cNvSpPr>
          <p:nvPr/>
        </p:nvSpPr>
        <p:spPr>
          <a:xfrm>
            <a:off x="6096000" y="4662597"/>
            <a:ext cx="2095123" cy="39596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Carson et al. 2013</a:t>
            </a:r>
          </a:p>
        </p:txBody>
      </p:sp>
    </p:spTree>
    <p:extLst>
      <p:ext uri="{BB962C8B-B14F-4D97-AF65-F5344CB8AC3E}">
        <p14:creationId xmlns:p14="http://schemas.microsoft.com/office/powerpoint/2010/main" val="4261753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76B99-3E93-4CAE-96F1-044FAB549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861" y="2690924"/>
            <a:ext cx="2538341" cy="793700"/>
          </a:xfrm>
        </p:spPr>
        <p:txBody>
          <a:bodyPr/>
          <a:lstStyle/>
          <a:p>
            <a:r>
              <a:rPr lang="en-US" dirty="0"/>
              <a:t>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0930E-A14D-4BCB-9E01-0770124C8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250" y="3744467"/>
            <a:ext cx="7785319" cy="1109444"/>
          </a:xfrm>
        </p:spPr>
        <p:txBody>
          <a:bodyPr/>
          <a:lstStyle/>
          <a:p>
            <a:r>
              <a:rPr lang="en-US" dirty="0"/>
              <a:t>To estimate slip rates, initial dip, and rate of exhumation along the Furnace Creek Fault  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F7E21DC-B6DA-428C-B2C0-FF6E5C22F253}"/>
              </a:ext>
            </a:extLst>
          </p:cNvPr>
          <p:cNvSpPr txBox="1">
            <a:spLocks/>
          </p:cNvSpPr>
          <p:nvPr/>
        </p:nvSpPr>
        <p:spPr bwMode="black">
          <a:xfrm>
            <a:off x="435301" y="399004"/>
            <a:ext cx="2538341" cy="79370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Problem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BBC10FF-E793-4A3E-81A1-E7F576B647A8}"/>
              </a:ext>
            </a:extLst>
          </p:cNvPr>
          <p:cNvSpPr txBox="1">
            <a:spLocks/>
          </p:cNvSpPr>
          <p:nvPr/>
        </p:nvSpPr>
        <p:spPr>
          <a:xfrm>
            <a:off x="695250" y="1429333"/>
            <a:ext cx="10801498" cy="1109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Slip Deficit</a:t>
            </a:r>
          </a:p>
          <a:p>
            <a:r>
              <a:rPr lang="en-US" dirty="0"/>
              <a:t>“Transfer of 40-50km of right lateral slip from the Furnace Creek fault to the Walker lane cannot be accommodated by the high angle faults and presents a deficit of more than 30-40km”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B912DA4-DEE1-4BFB-B27D-0ECF7AEA989E}"/>
              </a:ext>
            </a:extLst>
          </p:cNvPr>
          <p:cNvSpPr txBox="1">
            <a:spLocks/>
          </p:cNvSpPr>
          <p:nvPr/>
        </p:nvSpPr>
        <p:spPr bwMode="black">
          <a:xfrm>
            <a:off x="506862" y="4627187"/>
            <a:ext cx="2538341" cy="79370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Method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38F2148-DC61-45B9-84D8-7DA91DDE50D0}"/>
              </a:ext>
            </a:extLst>
          </p:cNvPr>
          <p:cNvSpPr txBox="1">
            <a:spLocks/>
          </p:cNvSpPr>
          <p:nvPr/>
        </p:nvSpPr>
        <p:spPr>
          <a:xfrm>
            <a:off x="695251" y="5635376"/>
            <a:ext cx="7785319" cy="1109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Using previous research data to calculate wanted constraints </a:t>
            </a:r>
          </a:p>
          <a:p>
            <a:r>
              <a:rPr lang="en-US" dirty="0"/>
              <a:t>(No new data presented here)</a:t>
            </a:r>
          </a:p>
        </p:txBody>
      </p:sp>
    </p:spTree>
    <p:extLst>
      <p:ext uri="{BB962C8B-B14F-4D97-AF65-F5344CB8AC3E}">
        <p14:creationId xmlns:p14="http://schemas.microsoft.com/office/powerpoint/2010/main" val="2325165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842FC-8FEE-4296-A206-5ACF97BC9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232" y="184558"/>
            <a:ext cx="4504157" cy="818867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AF8D01-BC3E-4A60-A349-E7E40DB018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780" y="1555335"/>
            <a:ext cx="5972176" cy="5189414"/>
          </a:xfrm>
        </p:spPr>
        <p:txBody>
          <a:bodyPr>
            <a:normAutofit/>
          </a:bodyPr>
          <a:lstStyle/>
          <a:p>
            <a:r>
              <a:rPr lang="en-US" sz="2400" dirty="0"/>
              <a:t>Walker lane belt separates the Great Basin and Sierra Nevada with northwest striking dip-slip and strike-slip faults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Faulting began 15-10Ma resulting in 60-75km of right lateral slip &amp; 20-45km of extension during this same period 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(</a:t>
            </a:r>
            <a:r>
              <a:rPr lang="en-US" sz="2400" dirty="0" err="1"/>
              <a:t>Oldow</a:t>
            </a:r>
            <a:r>
              <a:rPr lang="en-US" sz="2400" dirty="0"/>
              <a:t>, 1992)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9DE80C7-5D26-495E-A11C-FD484B1CAF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825" y="-11327"/>
            <a:ext cx="5972175" cy="6858000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732ACE8F-5E45-46FB-AE7F-1E0CB191E1DA}"/>
              </a:ext>
            </a:extLst>
          </p:cNvPr>
          <p:cNvSpPr txBox="1">
            <a:spLocks/>
          </p:cNvSpPr>
          <p:nvPr/>
        </p:nvSpPr>
        <p:spPr>
          <a:xfrm>
            <a:off x="6096000" y="4630792"/>
            <a:ext cx="2095123" cy="39596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solidFill>
                  <a:schemeClr val="bg1"/>
                </a:solidFill>
              </a:rPr>
              <a:t>Carson et al. 2013</a:t>
            </a:r>
          </a:p>
        </p:txBody>
      </p:sp>
    </p:spTree>
    <p:extLst>
      <p:ext uri="{BB962C8B-B14F-4D97-AF65-F5344CB8AC3E}">
        <p14:creationId xmlns:p14="http://schemas.microsoft.com/office/powerpoint/2010/main" val="3942311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F4486-36D6-4787-B371-91DB984E0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585" y="263214"/>
            <a:ext cx="2882289" cy="835645"/>
          </a:xfrm>
          <a:ln>
            <a:solidFill>
              <a:srgbClr val="00B050"/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Owens Valley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C4B171-C2A6-4A41-A3F6-C5ECE8BED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545107" cy="4351338"/>
          </a:xfrm>
        </p:spPr>
        <p:txBody>
          <a:bodyPr/>
          <a:lstStyle/>
          <a:p>
            <a:r>
              <a:rPr lang="en-US" dirty="0"/>
              <a:t>~300km fault zone that has surface breaks in Quaternary deposits </a:t>
            </a:r>
          </a:p>
          <a:p>
            <a:r>
              <a:rPr lang="en-US" dirty="0"/>
              <a:t>Defined by north-northwest striking dip-slip and strike slip motion </a:t>
            </a:r>
          </a:p>
          <a:p>
            <a:r>
              <a:rPr lang="en-US" dirty="0"/>
              <a:t>This system only accommodates a few km of offset due to its youth ~3-5Ma </a:t>
            </a:r>
          </a:p>
          <a:p>
            <a:pPr marL="0" indent="0">
              <a:buNone/>
            </a:pPr>
            <a:r>
              <a:rPr lang="en-US" dirty="0"/>
              <a:t>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(Stewart, 1988)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C33832B-A3F5-44A1-9B9B-A4957F2254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9633" y="0"/>
            <a:ext cx="4711905" cy="68580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7C53D7D8-36E6-41C5-96F0-357B9E02130A}"/>
              </a:ext>
            </a:extLst>
          </p:cNvPr>
          <p:cNvSpPr/>
          <p:nvPr/>
        </p:nvSpPr>
        <p:spPr>
          <a:xfrm>
            <a:off x="8942663" y="4471333"/>
            <a:ext cx="394283" cy="21811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A99B93A-4BE8-46AB-8457-5ABDD9E8FE0E}"/>
              </a:ext>
            </a:extLst>
          </p:cNvPr>
          <p:cNvSpPr/>
          <p:nvPr/>
        </p:nvSpPr>
        <p:spPr>
          <a:xfrm>
            <a:off x="8725470" y="3589360"/>
            <a:ext cx="473122" cy="2238233"/>
          </a:xfrm>
          <a:custGeom>
            <a:avLst/>
            <a:gdLst>
              <a:gd name="connsiteX0" fmla="*/ 0 w 459475"/>
              <a:gd name="connsiteY0" fmla="*/ 0 h 2242782"/>
              <a:gd name="connsiteX1" fmla="*/ 4550 w 459475"/>
              <a:gd name="connsiteY1" fmla="*/ 172872 h 2242782"/>
              <a:gd name="connsiteX2" fmla="*/ 22747 w 459475"/>
              <a:gd name="connsiteY2" fmla="*/ 236561 h 2242782"/>
              <a:gd name="connsiteX3" fmla="*/ 27296 w 459475"/>
              <a:gd name="connsiteY3" fmla="*/ 250209 h 2242782"/>
              <a:gd name="connsiteX4" fmla="*/ 31845 w 459475"/>
              <a:gd name="connsiteY4" fmla="*/ 272955 h 2242782"/>
              <a:gd name="connsiteX5" fmla="*/ 36394 w 459475"/>
              <a:gd name="connsiteY5" fmla="*/ 304800 h 2242782"/>
              <a:gd name="connsiteX6" fmla="*/ 45493 w 459475"/>
              <a:gd name="connsiteY6" fmla="*/ 336645 h 2242782"/>
              <a:gd name="connsiteX7" fmla="*/ 59141 w 459475"/>
              <a:gd name="connsiteY7" fmla="*/ 345743 h 2242782"/>
              <a:gd name="connsiteX8" fmla="*/ 63690 w 459475"/>
              <a:gd name="connsiteY8" fmla="*/ 368489 h 2242782"/>
              <a:gd name="connsiteX9" fmla="*/ 68239 w 459475"/>
              <a:gd name="connsiteY9" fmla="*/ 386687 h 2242782"/>
              <a:gd name="connsiteX10" fmla="*/ 81887 w 459475"/>
              <a:gd name="connsiteY10" fmla="*/ 459475 h 2242782"/>
              <a:gd name="connsiteX11" fmla="*/ 90985 w 459475"/>
              <a:gd name="connsiteY11" fmla="*/ 486770 h 2242782"/>
              <a:gd name="connsiteX12" fmla="*/ 95535 w 459475"/>
              <a:gd name="connsiteY12" fmla="*/ 500418 h 2242782"/>
              <a:gd name="connsiteX13" fmla="*/ 100084 w 459475"/>
              <a:gd name="connsiteY13" fmla="*/ 532263 h 2242782"/>
              <a:gd name="connsiteX14" fmla="*/ 109183 w 459475"/>
              <a:gd name="connsiteY14" fmla="*/ 555009 h 2242782"/>
              <a:gd name="connsiteX15" fmla="*/ 122830 w 459475"/>
              <a:gd name="connsiteY15" fmla="*/ 595952 h 2242782"/>
              <a:gd name="connsiteX16" fmla="*/ 127380 w 459475"/>
              <a:gd name="connsiteY16" fmla="*/ 609600 h 2242782"/>
              <a:gd name="connsiteX17" fmla="*/ 136478 w 459475"/>
              <a:gd name="connsiteY17" fmla="*/ 627797 h 2242782"/>
              <a:gd name="connsiteX18" fmla="*/ 145577 w 459475"/>
              <a:gd name="connsiteY18" fmla="*/ 796119 h 2242782"/>
              <a:gd name="connsiteX19" fmla="*/ 154675 w 459475"/>
              <a:gd name="connsiteY19" fmla="*/ 846161 h 2242782"/>
              <a:gd name="connsiteX20" fmla="*/ 159224 w 459475"/>
              <a:gd name="connsiteY20" fmla="*/ 859809 h 2242782"/>
              <a:gd name="connsiteX21" fmla="*/ 168323 w 459475"/>
              <a:gd name="connsiteY21" fmla="*/ 873457 h 2242782"/>
              <a:gd name="connsiteX22" fmla="*/ 177421 w 459475"/>
              <a:gd name="connsiteY22" fmla="*/ 905301 h 2242782"/>
              <a:gd name="connsiteX23" fmla="*/ 186520 w 459475"/>
              <a:gd name="connsiteY23" fmla="*/ 982639 h 2242782"/>
              <a:gd name="connsiteX24" fmla="*/ 195618 w 459475"/>
              <a:gd name="connsiteY24" fmla="*/ 1019033 h 2242782"/>
              <a:gd name="connsiteX25" fmla="*/ 200168 w 459475"/>
              <a:gd name="connsiteY25" fmla="*/ 1041779 h 2242782"/>
              <a:gd name="connsiteX26" fmla="*/ 204717 w 459475"/>
              <a:gd name="connsiteY26" fmla="*/ 1055427 h 2242782"/>
              <a:gd name="connsiteX27" fmla="*/ 209266 w 459475"/>
              <a:gd name="connsiteY27" fmla="*/ 1082722 h 2242782"/>
              <a:gd name="connsiteX28" fmla="*/ 218365 w 459475"/>
              <a:gd name="connsiteY28" fmla="*/ 1110018 h 2242782"/>
              <a:gd name="connsiteX29" fmla="*/ 222914 w 459475"/>
              <a:gd name="connsiteY29" fmla="*/ 1155510 h 2242782"/>
              <a:gd name="connsiteX30" fmla="*/ 232012 w 459475"/>
              <a:gd name="connsiteY30" fmla="*/ 1201003 h 2242782"/>
              <a:gd name="connsiteX31" fmla="*/ 241111 w 459475"/>
              <a:gd name="connsiteY31" fmla="*/ 1246495 h 2242782"/>
              <a:gd name="connsiteX32" fmla="*/ 245660 w 459475"/>
              <a:gd name="connsiteY32" fmla="*/ 1332931 h 2242782"/>
              <a:gd name="connsiteX33" fmla="*/ 250209 w 459475"/>
              <a:gd name="connsiteY33" fmla="*/ 1346579 h 2242782"/>
              <a:gd name="connsiteX34" fmla="*/ 254759 w 459475"/>
              <a:gd name="connsiteY34" fmla="*/ 1369325 h 2242782"/>
              <a:gd name="connsiteX35" fmla="*/ 259308 w 459475"/>
              <a:gd name="connsiteY35" fmla="*/ 1405719 h 2242782"/>
              <a:gd name="connsiteX36" fmla="*/ 277505 w 459475"/>
              <a:gd name="connsiteY36" fmla="*/ 1446663 h 2242782"/>
              <a:gd name="connsiteX37" fmla="*/ 286603 w 459475"/>
              <a:gd name="connsiteY37" fmla="*/ 1478507 h 2242782"/>
              <a:gd name="connsiteX38" fmla="*/ 295702 w 459475"/>
              <a:gd name="connsiteY38" fmla="*/ 1492155 h 2242782"/>
              <a:gd name="connsiteX39" fmla="*/ 304800 w 459475"/>
              <a:gd name="connsiteY39" fmla="*/ 1519451 h 2242782"/>
              <a:gd name="connsiteX40" fmla="*/ 313899 w 459475"/>
              <a:gd name="connsiteY40" fmla="*/ 1569492 h 2242782"/>
              <a:gd name="connsiteX41" fmla="*/ 322997 w 459475"/>
              <a:gd name="connsiteY41" fmla="*/ 1601337 h 2242782"/>
              <a:gd name="connsiteX42" fmla="*/ 341194 w 459475"/>
              <a:gd name="connsiteY42" fmla="*/ 1646830 h 2242782"/>
              <a:gd name="connsiteX43" fmla="*/ 345744 w 459475"/>
              <a:gd name="connsiteY43" fmla="*/ 1660478 h 2242782"/>
              <a:gd name="connsiteX44" fmla="*/ 359391 w 459475"/>
              <a:gd name="connsiteY44" fmla="*/ 1760561 h 2242782"/>
              <a:gd name="connsiteX45" fmla="*/ 368490 w 459475"/>
              <a:gd name="connsiteY45" fmla="*/ 1815152 h 2242782"/>
              <a:gd name="connsiteX46" fmla="*/ 377588 w 459475"/>
              <a:gd name="connsiteY46" fmla="*/ 1842448 h 2242782"/>
              <a:gd name="connsiteX47" fmla="*/ 382138 w 459475"/>
              <a:gd name="connsiteY47" fmla="*/ 1856095 h 2242782"/>
              <a:gd name="connsiteX48" fmla="*/ 386687 w 459475"/>
              <a:gd name="connsiteY48" fmla="*/ 1878842 h 2242782"/>
              <a:gd name="connsiteX49" fmla="*/ 391236 w 459475"/>
              <a:gd name="connsiteY49" fmla="*/ 1910687 h 2242782"/>
              <a:gd name="connsiteX50" fmla="*/ 400335 w 459475"/>
              <a:gd name="connsiteY50" fmla="*/ 1974376 h 2242782"/>
              <a:gd name="connsiteX51" fmla="*/ 404884 w 459475"/>
              <a:gd name="connsiteY51" fmla="*/ 2024418 h 2242782"/>
              <a:gd name="connsiteX52" fmla="*/ 409433 w 459475"/>
              <a:gd name="connsiteY52" fmla="*/ 2047164 h 2242782"/>
              <a:gd name="connsiteX53" fmla="*/ 418532 w 459475"/>
              <a:gd name="connsiteY53" fmla="*/ 2129051 h 2242782"/>
              <a:gd name="connsiteX54" fmla="*/ 427630 w 459475"/>
              <a:gd name="connsiteY54" fmla="*/ 2142698 h 2242782"/>
              <a:gd name="connsiteX55" fmla="*/ 432180 w 459475"/>
              <a:gd name="connsiteY55" fmla="*/ 2165445 h 2242782"/>
              <a:gd name="connsiteX56" fmla="*/ 436729 w 459475"/>
              <a:gd name="connsiteY56" fmla="*/ 2179092 h 2242782"/>
              <a:gd name="connsiteX57" fmla="*/ 445827 w 459475"/>
              <a:gd name="connsiteY57" fmla="*/ 2224585 h 2242782"/>
              <a:gd name="connsiteX58" fmla="*/ 459475 w 459475"/>
              <a:gd name="connsiteY58" fmla="*/ 2242782 h 2242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459475" h="2242782">
                <a:moveTo>
                  <a:pt x="0" y="0"/>
                </a:moveTo>
                <a:cubicBezTo>
                  <a:pt x="1517" y="57624"/>
                  <a:pt x="799" y="115350"/>
                  <a:pt x="4550" y="172872"/>
                </a:cubicBezTo>
                <a:cubicBezTo>
                  <a:pt x="5477" y="187082"/>
                  <a:pt x="17744" y="221553"/>
                  <a:pt x="22747" y="236561"/>
                </a:cubicBezTo>
                <a:cubicBezTo>
                  <a:pt x="24263" y="241110"/>
                  <a:pt x="26356" y="245507"/>
                  <a:pt x="27296" y="250209"/>
                </a:cubicBezTo>
                <a:cubicBezTo>
                  <a:pt x="28812" y="257791"/>
                  <a:pt x="30574" y="265328"/>
                  <a:pt x="31845" y="272955"/>
                </a:cubicBezTo>
                <a:cubicBezTo>
                  <a:pt x="33608" y="283532"/>
                  <a:pt x="34476" y="294250"/>
                  <a:pt x="36394" y="304800"/>
                </a:cubicBezTo>
                <a:cubicBezTo>
                  <a:pt x="36586" y="305855"/>
                  <a:pt x="43202" y="333781"/>
                  <a:pt x="45493" y="336645"/>
                </a:cubicBezTo>
                <a:cubicBezTo>
                  <a:pt x="48909" y="340914"/>
                  <a:pt x="54592" y="342710"/>
                  <a:pt x="59141" y="345743"/>
                </a:cubicBezTo>
                <a:cubicBezTo>
                  <a:pt x="60657" y="353325"/>
                  <a:pt x="62013" y="360941"/>
                  <a:pt x="63690" y="368489"/>
                </a:cubicBezTo>
                <a:cubicBezTo>
                  <a:pt x="65046" y="374593"/>
                  <a:pt x="67355" y="380497"/>
                  <a:pt x="68239" y="386687"/>
                </a:cubicBezTo>
                <a:cubicBezTo>
                  <a:pt x="77869" y="454104"/>
                  <a:pt x="65371" y="409929"/>
                  <a:pt x="81887" y="459475"/>
                </a:cubicBezTo>
                <a:lnTo>
                  <a:pt x="90985" y="486770"/>
                </a:lnTo>
                <a:lnTo>
                  <a:pt x="95535" y="500418"/>
                </a:lnTo>
                <a:cubicBezTo>
                  <a:pt x="97051" y="511033"/>
                  <a:pt x="97483" y="521860"/>
                  <a:pt x="100084" y="532263"/>
                </a:cubicBezTo>
                <a:cubicBezTo>
                  <a:pt x="102065" y="540185"/>
                  <a:pt x="106392" y="547335"/>
                  <a:pt x="109183" y="555009"/>
                </a:cubicBezTo>
                <a:cubicBezTo>
                  <a:pt x="109194" y="555038"/>
                  <a:pt x="120550" y="589114"/>
                  <a:pt x="122830" y="595952"/>
                </a:cubicBezTo>
                <a:cubicBezTo>
                  <a:pt x="124347" y="600501"/>
                  <a:pt x="125235" y="605311"/>
                  <a:pt x="127380" y="609600"/>
                </a:cubicBezTo>
                <a:lnTo>
                  <a:pt x="136478" y="627797"/>
                </a:lnTo>
                <a:cubicBezTo>
                  <a:pt x="148620" y="712793"/>
                  <a:pt x="135764" y="614580"/>
                  <a:pt x="145577" y="796119"/>
                </a:cubicBezTo>
                <a:cubicBezTo>
                  <a:pt x="146436" y="812013"/>
                  <a:pt x="150193" y="830471"/>
                  <a:pt x="154675" y="846161"/>
                </a:cubicBezTo>
                <a:cubicBezTo>
                  <a:pt x="155992" y="850772"/>
                  <a:pt x="157079" y="855520"/>
                  <a:pt x="159224" y="859809"/>
                </a:cubicBezTo>
                <a:cubicBezTo>
                  <a:pt x="161669" y="864699"/>
                  <a:pt x="165290" y="868908"/>
                  <a:pt x="168323" y="873457"/>
                </a:cubicBezTo>
                <a:cubicBezTo>
                  <a:pt x="171929" y="884276"/>
                  <a:pt x="175516" y="893874"/>
                  <a:pt x="177421" y="905301"/>
                </a:cubicBezTo>
                <a:cubicBezTo>
                  <a:pt x="181680" y="930855"/>
                  <a:pt x="182861" y="957024"/>
                  <a:pt x="186520" y="982639"/>
                </a:cubicBezTo>
                <a:cubicBezTo>
                  <a:pt x="192107" y="1021749"/>
                  <a:pt x="188564" y="990817"/>
                  <a:pt x="195618" y="1019033"/>
                </a:cubicBezTo>
                <a:cubicBezTo>
                  <a:pt x="197493" y="1026534"/>
                  <a:pt x="198293" y="1034278"/>
                  <a:pt x="200168" y="1041779"/>
                </a:cubicBezTo>
                <a:cubicBezTo>
                  <a:pt x="201331" y="1046431"/>
                  <a:pt x="203677" y="1050746"/>
                  <a:pt x="204717" y="1055427"/>
                </a:cubicBezTo>
                <a:cubicBezTo>
                  <a:pt x="206718" y="1064431"/>
                  <a:pt x="207029" y="1073774"/>
                  <a:pt x="209266" y="1082722"/>
                </a:cubicBezTo>
                <a:cubicBezTo>
                  <a:pt x="211592" y="1092027"/>
                  <a:pt x="218365" y="1110018"/>
                  <a:pt x="218365" y="1110018"/>
                </a:cubicBezTo>
                <a:cubicBezTo>
                  <a:pt x="219881" y="1125182"/>
                  <a:pt x="220653" y="1140439"/>
                  <a:pt x="222914" y="1155510"/>
                </a:cubicBezTo>
                <a:cubicBezTo>
                  <a:pt x="225208" y="1170804"/>
                  <a:pt x="229469" y="1185749"/>
                  <a:pt x="232012" y="1201003"/>
                </a:cubicBezTo>
                <a:cubicBezTo>
                  <a:pt x="237590" y="1234465"/>
                  <a:pt x="234325" y="1219349"/>
                  <a:pt x="241111" y="1246495"/>
                </a:cubicBezTo>
                <a:cubicBezTo>
                  <a:pt x="242627" y="1275307"/>
                  <a:pt x="243048" y="1304198"/>
                  <a:pt x="245660" y="1332931"/>
                </a:cubicBezTo>
                <a:cubicBezTo>
                  <a:pt x="246094" y="1337707"/>
                  <a:pt x="249046" y="1341927"/>
                  <a:pt x="250209" y="1346579"/>
                </a:cubicBezTo>
                <a:cubicBezTo>
                  <a:pt x="252084" y="1354080"/>
                  <a:pt x="253583" y="1361683"/>
                  <a:pt x="254759" y="1369325"/>
                </a:cubicBezTo>
                <a:cubicBezTo>
                  <a:pt x="256618" y="1381409"/>
                  <a:pt x="256747" y="1393765"/>
                  <a:pt x="259308" y="1405719"/>
                </a:cubicBezTo>
                <a:cubicBezTo>
                  <a:pt x="264437" y="1429655"/>
                  <a:pt x="266334" y="1429908"/>
                  <a:pt x="277505" y="1446663"/>
                </a:cubicBezTo>
                <a:cubicBezTo>
                  <a:pt x="278962" y="1452493"/>
                  <a:pt x="283340" y="1471981"/>
                  <a:pt x="286603" y="1478507"/>
                </a:cubicBezTo>
                <a:cubicBezTo>
                  <a:pt x="289048" y="1483397"/>
                  <a:pt x="292669" y="1487606"/>
                  <a:pt x="295702" y="1492155"/>
                </a:cubicBezTo>
                <a:cubicBezTo>
                  <a:pt x="298735" y="1501254"/>
                  <a:pt x="303610" y="1509934"/>
                  <a:pt x="304800" y="1519451"/>
                </a:cubicBezTo>
                <a:cubicBezTo>
                  <a:pt x="312330" y="1579682"/>
                  <a:pt x="304548" y="1536764"/>
                  <a:pt x="313899" y="1569492"/>
                </a:cubicBezTo>
                <a:cubicBezTo>
                  <a:pt x="317196" y="1581031"/>
                  <a:pt x="318323" y="1590432"/>
                  <a:pt x="322997" y="1601337"/>
                </a:cubicBezTo>
                <a:cubicBezTo>
                  <a:pt x="343084" y="1648205"/>
                  <a:pt x="320479" y="1584684"/>
                  <a:pt x="341194" y="1646830"/>
                </a:cubicBezTo>
                <a:lnTo>
                  <a:pt x="345744" y="1660478"/>
                </a:lnTo>
                <a:cubicBezTo>
                  <a:pt x="357560" y="1802273"/>
                  <a:pt x="341646" y="1636363"/>
                  <a:pt x="359391" y="1760561"/>
                </a:cubicBezTo>
                <a:cubicBezTo>
                  <a:pt x="361343" y="1774225"/>
                  <a:pt x="364500" y="1800521"/>
                  <a:pt x="368490" y="1815152"/>
                </a:cubicBezTo>
                <a:cubicBezTo>
                  <a:pt x="371013" y="1824405"/>
                  <a:pt x="374555" y="1833349"/>
                  <a:pt x="377588" y="1842448"/>
                </a:cubicBezTo>
                <a:cubicBezTo>
                  <a:pt x="379104" y="1846997"/>
                  <a:pt x="381198" y="1851393"/>
                  <a:pt x="382138" y="1856095"/>
                </a:cubicBezTo>
                <a:cubicBezTo>
                  <a:pt x="383654" y="1863677"/>
                  <a:pt x="385416" y="1871215"/>
                  <a:pt x="386687" y="1878842"/>
                </a:cubicBezTo>
                <a:cubicBezTo>
                  <a:pt x="388450" y="1889419"/>
                  <a:pt x="390052" y="1900030"/>
                  <a:pt x="391236" y="1910687"/>
                </a:cubicBezTo>
                <a:cubicBezTo>
                  <a:pt x="397880" y="1970485"/>
                  <a:pt x="390012" y="1943412"/>
                  <a:pt x="400335" y="1974376"/>
                </a:cubicBezTo>
                <a:cubicBezTo>
                  <a:pt x="401851" y="1991057"/>
                  <a:pt x="402807" y="2007798"/>
                  <a:pt x="404884" y="2024418"/>
                </a:cubicBezTo>
                <a:cubicBezTo>
                  <a:pt x="405843" y="2032090"/>
                  <a:pt x="408579" y="2039479"/>
                  <a:pt x="409433" y="2047164"/>
                </a:cubicBezTo>
                <a:cubicBezTo>
                  <a:pt x="409884" y="2051221"/>
                  <a:pt x="411941" y="2111474"/>
                  <a:pt x="418532" y="2129051"/>
                </a:cubicBezTo>
                <a:cubicBezTo>
                  <a:pt x="420452" y="2134170"/>
                  <a:pt x="424597" y="2138149"/>
                  <a:pt x="427630" y="2142698"/>
                </a:cubicBezTo>
                <a:cubicBezTo>
                  <a:pt x="429147" y="2150280"/>
                  <a:pt x="430304" y="2157943"/>
                  <a:pt x="432180" y="2165445"/>
                </a:cubicBezTo>
                <a:cubicBezTo>
                  <a:pt x="433343" y="2170097"/>
                  <a:pt x="435689" y="2174411"/>
                  <a:pt x="436729" y="2179092"/>
                </a:cubicBezTo>
                <a:cubicBezTo>
                  <a:pt x="438465" y="2186906"/>
                  <a:pt x="441644" y="2214825"/>
                  <a:pt x="445827" y="2224585"/>
                </a:cubicBezTo>
                <a:cubicBezTo>
                  <a:pt x="449685" y="2233587"/>
                  <a:pt x="453582" y="2236889"/>
                  <a:pt x="459475" y="2242782"/>
                </a:cubicBezTo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985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72798-A503-47EE-8DBF-4B0BDE10C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861" y="285226"/>
            <a:ext cx="3947691" cy="793700"/>
          </a:xfrm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en-US" dirty="0"/>
              <a:t>Furnace Creek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D31DAD-5A74-43DB-B609-228CF7BB0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861" y="1325461"/>
            <a:ext cx="5733177" cy="5532539"/>
          </a:xfrm>
        </p:spPr>
        <p:txBody>
          <a:bodyPr>
            <a:normAutofit/>
          </a:bodyPr>
          <a:lstStyle/>
          <a:p>
            <a:r>
              <a:rPr lang="en-US" sz="2000" dirty="0"/>
              <a:t>~250km, northwest striking system from southeast California to western Nevada </a:t>
            </a:r>
          </a:p>
          <a:p>
            <a:r>
              <a:rPr lang="en-US" sz="2000" dirty="0"/>
              <a:t>Cumulative right slip of 40-50km</a:t>
            </a:r>
          </a:p>
          <a:p>
            <a:r>
              <a:rPr lang="en-US" sz="2000" dirty="0"/>
              <a:t>Activity began 12-8Ma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(</a:t>
            </a:r>
            <a:r>
              <a:rPr lang="en-US" sz="2000" dirty="0" err="1"/>
              <a:t>Reheis</a:t>
            </a:r>
            <a:r>
              <a:rPr lang="en-US" sz="2000" dirty="0"/>
              <a:t> &amp; McKee, 1991; Oakes, 1987)</a:t>
            </a:r>
          </a:p>
          <a:p>
            <a:pPr marL="0" indent="0">
              <a:buNone/>
            </a:pPr>
            <a:r>
              <a:rPr lang="en-US" sz="2000" dirty="0"/>
              <a:t>(Stewart, 1988; </a:t>
            </a:r>
            <a:r>
              <a:rPr lang="en-US" sz="2000" dirty="0" err="1"/>
              <a:t>Reheis</a:t>
            </a:r>
            <a:r>
              <a:rPr lang="en-US" sz="2000" dirty="0"/>
              <a:t>, 1992)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829325A-D050-45B0-9ADA-477337A4C0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5801" y="0"/>
            <a:ext cx="4711905" cy="68580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10E1CDAA-A4F2-4290-B9B6-B5704F2E6AED}"/>
              </a:ext>
            </a:extLst>
          </p:cNvPr>
          <p:cNvSpPr txBox="1">
            <a:spLocks/>
          </p:cNvSpPr>
          <p:nvPr/>
        </p:nvSpPr>
        <p:spPr bwMode="black">
          <a:xfrm>
            <a:off x="10081632" y="4619709"/>
            <a:ext cx="406137" cy="206734"/>
          </a:xfrm>
          <a:prstGeom prst="rect">
            <a:avLst/>
          </a:prstGeom>
          <a:noFill/>
          <a:ln w="31750" cap="sq">
            <a:solidFill>
              <a:srgbClr val="00B0F0"/>
            </a:solidFill>
            <a:miter lim="800000"/>
          </a:ln>
        </p:spPr>
        <p:txBody>
          <a:bodyPr vert="horz" lIns="182880" tIns="182880" rIns="182880" bIns="182880" rtlCol="0" anchor="ctr">
            <a:normAutofit fontScale="2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D547188A-C569-4FE5-99F0-3F5DC631AA53}"/>
              </a:ext>
            </a:extLst>
          </p:cNvPr>
          <p:cNvSpPr/>
          <p:nvPr/>
        </p:nvSpPr>
        <p:spPr>
          <a:xfrm>
            <a:off x="9114215" y="3589094"/>
            <a:ext cx="1429681" cy="1730521"/>
          </a:xfrm>
          <a:custGeom>
            <a:avLst/>
            <a:gdLst>
              <a:gd name="connsiteX0" fmla="*/ 0 w 1429681"/>
              <a:gd name="connsiteY0" fmla="*/ 0 h 1730521"/>
              <a:gd name="connsiteX1" fmla="*/ 2978 w 1429681"/>
              <a:gd name="connsiteY1" fmla="*/ 35742 h 1730521"/>
              <a:gd name="connsiteX2" fmla="*/ 8935 w 1429681"/>
              <a:gd name="connsiteY2" fmla="*/ 53613 h 1730521"/>
              <a:gd name="connsiteX3" fmla="*/ 14892 w 1429681"/>
              <a:gd name="connsiteY3" fmla="*/ 71485 h 1730521"/>
              <a:gd name="connsiteX4" fmla="*/ 17871 w 1429681"/>
              <a:gd name="connsiteY4" fmla="*/ 80420 h 1730521"/>
              <a:gd name="connsiteX5" fmla="*/ 23828 w 1429681"/>
              <a:gd name="connsiteY5" fmla="*/ 89356 h 1730521"/>
              <a:gd name="connsiteX6" fmla="*/ 26806 w 1429681"/>
              <a:gd name="connsiteY6" fmla="*/ 98291 h 1730521"/>
              <a:gd name="connsiteX7" fmla="*/ 32764 w 1429681"/>
              <a:gd name="connsiteY7" fmla="*/ 104248 h 1730521"/>
              <a:gd name="connsiteX8" fmla="*/ 38721 w 1429681"/>
              <a:gd name="connsiteY8" fmla="*/ 122119 h 1730521"/>
              <a:gd name="connsiteX9" fmla="*/ 41699 w 1429681"/>
              <a:gd name="connsiteY9" fmla="*/ 131055 h 1730521"/>
              <a:gd name="connsiteX10" fmla="*/ 44678 w 1429681"/>
              <a:gd name="connsiteY10" fmla="*/ 154883 h 1730521"/>
              <a:gd name="connsiteX11" fmla="*/ 50635 w 1429681"/>
              <a:gd name="connsiteY11" fmla="*/ 169775 h 1730521"/>
              <a:gd name="connsiteX12" fmla="*/ 56592 w 1429681"/>
              <a:gd name="connsiteY12" fmla="*/ 187646 h 1730521"/>
              <a:gd name="connsiteX13" fmla="*/ 59570 w 1429681"/>
              <a:gd name="connsiteY13" fmla="*/ 196582 h 1730521"/>
              <a:gd name="connsiteX14" fmla="*/ 65527 w 1429681"/>
              <a:gd name="connsiteY14" fmla="*/ 217431 h 1730521"/>
              <a:gd name="connsiteX15" fmla="*/ 77441 w 1429681"/>
              <a:gd name="connsiteY15" fmla="*/ 235302 h 1730521"/>
              <a:gd name="connsiteX16" fmla="*/ 86377 w 1429681"/>
              <a:gd name="connsiteY16" fmla="*/ 262109 h 1730521"/>
              <a:gd name="connsiteX17" fmla="*/ 89355 w 1429681"/>
              <a:gd name="connsiteY17" fmla="*/ 271044 h 1730521"/>
              <a:gd name="connsiteX18" fmla="*/ 104248 w 1429681"/>
              <a:gd name="connsiteY18" fmla="*/ 291894 h 1730521"/>
              <a:gd name="connsiteX19" fmla="*/ 116162 w 1429681"/>
              <a:gd name="connsiteY19" fmla="*/ 318700 h 1730521"/>
              <a:gd name="connsiteX20" fmla="*/ 131054 w 1429681"/>
              <a:gd name="connsiteY20" fmla="*/ 345507 h 1730521"/>
              <a:gd name="connsiteX21" fmla="*/ 148925 w 1429681"/>
              <a:gd name="connsiteY21" fmla="*/ 372313 h 1730521"/>
              <a:gd name="connsiteX22" fmla="*/ 154882 w 1429681"/>
              <a:gd name="connsiteY22" fmla="*/ 381249 h 1730521"/>
              <a:gd name="connsiteX23" fmla="*/ 163818 w 1429681"/>
              <a:gd name="connsiteY23" fmla="*/ 384227 h 1730521"/>
              <a:gd name="connsiteX24" fmla="*/ 172753 w 1429681"/>
              <a:gd name="connsiteY24" fmla="*/ 390184 h 1730521"/>
              <a:gd name="connsiteX25" fmla="*/ 193603 w 1429681"/>
              <a:gd name="connsiteY25" fmla="*/ 399120 h 1730521"/>
              <a:gd name="connsiteX26" fmla="*/ 208495 w 1429681"/>
              <a:gd name="connsiteY26" fmla="*/ 425926 h 1730521"/>
              <a:gd name="connsiteX27" fmla="*/ 217431 w 1429681"/>
              <a:gd name="connsiteY27" fmla="*/ 431883 h 1730521"/>
              <a:gd name="connsiteX28" fmla="*/ 226366 w 1429681"/>
              <a:gd name="connsiteY28" fmla="*/ 449754 h 1730521"/>
              <a:gd name="connsiteX29" fmla="*/ 235302 w 1429681"/>
              <a:gd name="connsiteY29" fmla="*/ 455711 h 1730521"/>
              <a:gd name="connsiteX30" fmla="*/ 241259 w 1429681"/>
              <a:gd name="connsiteY30" fmla="*/ 464647 h 1730521"/>
              <a:gd name="connsiteX31" fmla="*/ 268065 w 1429681"/>
              <a:gd name="connsiteY31" fmla="*/ 479539 h 1730521"/>
              <a:gd name="connsiteX32" fmla="*/ 288915 w 1429681"/>
              <a:gd name="connsiteY32" fmla="*/ 503367 h 1730521"/>
              <a:gd name="connsiteX33" fmla="*/ 291893 w 1429681"/>
              <a:gd name="connsiteY33" fmla="*/ 512303 h 1730521"/>
              <a:gd name="connsiteX34" fmla="*/ 303807 w 1429681"/>
              <a:gd name="connsiteY34" fmla="*/ 530174 h 1730521"/>
              <a:gd name="connsiteX35" fmla="*/ 306786 w 1429681"/>
              <a:gd name="connsiteY35" fmla="*/ 565916 h 1730521"/>
              <a:gd name="connsiteX36" fmla="*/ 318700 w 1429681"/>
              <a:gd name="connsiteY36" fmla="*/ 568894 h 1730521"/>
              <a:gd name="connsiteX37" fmla="*/ 327635 w 1429681"/>
              <a:gd name="connsiteY37" fmla="*/ 577830 h 1730521"/>
              <a:gd name="connsiteX38" fmla="*/ 345506 w 1429681"/>
              <a:gd name="connsiteY38" fmla="*/ 583787 h 1730521"/>
              <a:gd name="connsiteX39" fmla="*/ 360399 w 1429681"/>
              <a:gd name="connsiteY39" fmla="*/ 598679 h 1730521"/>
              <a:gd name="connsiteX40" fmla="*/ 375291 w 1429681"/>
              <a:gd name="connsiteY40" fmla="*/ 619529 h 1730521"/>
              <a:gd name="connsiteX41" fmla="*/ 381248 w 1429681"/>
              <a:gd name="connsiteY41" fmla="*/ 643357 h 1730521"/>
              <a:gd name="connsiteX42" fmla="*/ 384227 w 1429681"/>
              <a:gd name="connsiteY42" fmla="*/ 652292 h 1730521"/>
              <a:gd name="connsiteX43" fmla="*/ 393162 w 1429681"/>
              <a:gd name="connsiteY43" fmla="*/ 658249 h 1730521"/>
              <a:gd name="connsiteX44" fmla="*/ 411033 w 1429681"/>
              <a:gd name="connsiteY44" fmla="*/ 670163 h 1730521"/>
              <a:gd name="connsiteX45" fmla="*/ 428904 w 1429681"/>
              <a:gd name="connsiteY45" fmla="*/ 679099 h 1730521"/>
              <a:gd name="connsiteX46" fmla="*/ 437840 w 1429681"/>
              <a:gd name="connsiteY46" fmla="*/ 685056 h 1730521"/>
              <a:gd name="connsiteX47" fmla="*/ 452732 w 1429681"/>
              <a:gd name="connsiteY47" fmla="*/ 688034 h 1730521"/>
              <a:gd name="connsiteX48" fmla="*/ 473582 w 1429681"/>
              <a:gd name="connsiteY48" fmla="*/ 693991 h 1730521"/>
              <a:gd name="connsiteX49" fmla="*/ 479539 w 1429681"/>
              <a:gd name="connsiteY49" fmla="*/ 702927 h 1730521"/>
              <a:gd name="connsiteX50" fmla="*/ 488474 w 1429681"/>
              <a:gd name="connsiteY50" fmla="*/ 708884 h 1730521"/>
              <a:gd name="connsiteX51" fmla="*/ 500388 w 1429681"/>
              <a:gd name="connsiteY51" fmla="*/ 723776 h 1730521"/>
              <a:gd name="connsiteX52" fmla="*/ 533152 w 1429681"/>
              <a:gd name="connsiteY52" fmla="*/ 726755 h 1730521"/>
              <a:gd name="connsiteX53" fmla="*/ 556980 w 1429681"/>
              <a:gd name="connsiteY53" fmla="*/ 735690 h 1730521"/>
              <a:gd name="connsiteX54" fmla="*/ 568894 w 1429681"/>
              <a:gd name="connsiteY54" fmla="*/ 738669 h 1730521"/>
              <a:gd name="connsiteX55" fmla="*/ 577829 w 1429681"/>
              <a:gd name="connsiteY55" fmla="*/ 741647 h 1730521"/>
              <a:gd name="connsiteX56" fmla="*/ 604636 w 1429681"/>
              <a:gd name="connsiteY56" fmla="*/ 765475 h 1730521"/>
              <a:gd name="connsiteX57" fmla="*/ 604636 w 1429681"/>
              <a:gd name="connsiteY57" fmla="*/ 765475 h 1730521"/>
              <a:gd name="connsiteX58" fmla="*/ 622507 w 1429681"/>
              <a:gd name="connsiteY58" fmla="*/ 780368 h 1730521"/>
              <a:gd name="connsiteX59" fmla="*/ 637399 w 1429681"/>
              <a:gd name="connsiteY59" fmla="*/ 792282 h 1730521"/>
              <a:gd name="connsiteX60" fmla="*/ 646335 w 1429681"/>
              <a:gd name="connsiteY60" fmla="*/ 810153 h 1730521"/>
              <a:gd name="connsiteX61" fmla="*/ 652292 w 1429681"/>
              <a:gd name="connsiteY61" fmla="*/ 819088 h 1730521"/>
              <a:gd name="connsiteX62" fmla="*/ 670163 w 1429681"/>
              <a:gd name="connsiteY62" fmla="*/ 854830 h 1730521"/>
              <a:gd name="connsiteX63" fmla="*/ 676120 w 1429681"/>
              <a:gd name="connsiteY63" fmla="*/ 863766 h 1730521"/>
              <a:gd name="connsiteX64" fmla="*/ 685055 w 1429681"/>
              <a:gd name="connsiteY64" fmla="*/ 869723 h 1730521"/>
              <a:gd name="connsiteX65" fmla="*/ 693991 w 1429681"/>
              <a:gd name="connsiteY65" fmla="*/ 887594 h 1730521"/>
              <a:gd name="connsiteX66" fmla="*/ 702926 w 1429681"/>
              <a:gd name="connsiteY66" fmla="*/ 893551 h 1730521"/>
              <a:gd name="connsiteX67" fmla="*/ 717819 w 1429681"/>
              <a:gd name="connsiteY67" fmla="*/ 920357 h 1730521"/>
              <a:gd name="connsiteX68" fmla="*/ 723776 w 1429681"/>
              <a:gd name="connsiteY68" fmla="*/ 929293 h 1730521"/>
              <a:gd name="connsiteX69" fmla="*/ 726754 w 1429681"/>
              <a:gd name="connsiteY69" fmla="*/ 908443 h 1730521"/>
              <a:gd name="connsiteX70" fmla="*/ 732711 w 1429681"/>
              <a:gd name="connsiteY70" fmla="*/ 920357 h 1730521"/>
              <a:gd name="connsiteX71" fmla="*/ 741647 w 1429681"/>
              <a:gd name="connsiteY71" fmla="*/ 926314 h 1730521"/>
              <a:gd name="connsiteX72" fmla="*/ 771432 w 1429681"/>
              <a:gd name="connsiteY72" fmla="*/ 962056 h 1730521"/>
              <a:gd name="connsiteX73" fmla="*/ 777389 w 1429681"/>
              <a:gd name="connsiteY73" fmla="*/ 973970 h 1730521"/>
              <a:gd name="connsiteX74" fmla="*/ 780367 w 1429681"/>
              <a:gd name="connsiteY74" fmla="*/ 982906 h 1730521"/>
              <a:gd name="connsiteX75" fmla="*/ 795260 w 1429681"/>
              <a:gd name="connsiteY75" fmla="*/ 1000777 h 1730521"/>
              <a:gd name="connsiteX76" fmla="*/ 810152 w 1429681"/>
              <a:gd name="connsiteY76" fmla="*/ 1018648 h 1730521"/>
              <a:gd name="connsiteX77" fmla="*/ 813131 w 1429681"/>
              <a:gd name="connsiteY77" fmla="*/ 1027584 h 1730521"/>
              <a:gd name="connsiteX78" fmla="*/ 819088 w 1429681"/>
              <a:gd name="connsiteY78" fmla="*/ 1036519 h 1730521"/>
              <a:gd name="connsiteX79" fmla="*/ 839937 w 1429681"/>
              <a:gd name="connsiteY79" fmla="*/ 1063326 h 1730521"/>
              <a:gd name="connsiteX80" fmla="*/ 845894 w 1429681"/>
              <a:gd name="connsiteY80" fmla="*/ 1072261 h 1730521"/>
              <a:gd name="connsiteX81" fmla="*/ 857808 w 1429681"/>
              <a:gd name="connsiteY81" fmla="*/ 1099068 h 1730521"/>
              <a:gd name="connsiteX82" fmla="*/ 866744 w 1429681"/>
              <a:gd name="connsiteY82" fmla="*/ 1105025 h 1730521"/>
              <a:gd name="connsiteX83" fmla="*/ 872701 w 1429681"/>
              <a:gd name="connsiteY83" fmla="*/ 1096089 h 1730521"/>
              <a:gd name="connsiteX84" fmla="*/ 881636 w 1429681"/>
              <a:gd name="connsiteY84" fmla="*/ 1102046 h 1730521"/>
              <a:gd name="connsiteX85" fmla="*/ 890572 w 1429681"/>
              <a:gd name="connsiteY85" fmla="*/ 1105025 h 1730521"/>
              <a:gd name="connsiteX86" fmla="*/ 908443 w 1429681"/>
              <a:gd name="connsiteY86" fmla="*/ 1125874 h 1730521"/>
              <a:gd name="connsiteX87" fmla="*/ 911421 w 1429681"/>
              <a:gd name="connsiteY87" fmla="*/ 1134810 h 1730521"/>
              <a:gd name="connsiteX88" fmla="*/ 926314 w 1429681"/>
              <a:gd name="connsiteY88" fmla="*/ 1152681 h 1730521"/>
              <a:gd name="connsiteX89" fmla="*/ 941206 w 1429681"/>
              <a:gd name="connsiteY89" fmla="*/ 1167573 h 1730521"/>
              <a:gd name="connsiteX90" fmla="*/ 950142 w 1429681"/>
              <a:gd name="connsiteY90" fmla="*/ 1185444 h 1730521"/>
              <a:gd name="connsiteX91" fmla="*/ 959078 w 1429681"/>
              <a:gd name="connsiteY91" fmla="*/ 1188423 h 1730521"/>
              <a:gd name="connsiteX92" fmla="*/ 965035 w 1429681"/>
              <a:gd name="connsiteY92" fmla="*/ 1197358 h 1730521"/>
              <a:gd name="connsiteX93" fmla="*/ 979927 w 1429681"/>
              <a:gd name="connsiteY93" fmla="*/ 1212251 h 1730521"/>
              <a:gd name="connsiteX94" fmla="*/ 985884 w 1429681"/>
              <a:gd name="connsiteY94" fmla="*/ 1230122 h 1730521"/>
              <a:gd name="connsiteX95" fmla="*/ 1000777 w 1429681"/>
              <a:gd name="connsiteY95" fmla="*/ 1274799 h 1730521"/>
              <a:gd name="connsiteX96" fmla="*/ 1012691 w 1429681"/>
              <a:gd name="connsiteY96" fmla="*/ 1310541 h 1730521"/>
              <a:gd name="connsiteX97" fmla="*/ 1015669 w 1429681"/>
              <a:gd name="connsiteY97" fmla="*/ 1319477 h 1730521"/>
              <a:gd name="connsiteX98" fmla="*/ 1018648 w 1429681"/>
              <a:gd name="connsiteY98" fmla="*/ 1328412 h 1730521"/>
              <a:gd name="connsiteX99" fmla="*/ 1027583 w 1429681"/>
              <a:gd name="connsiteY99" fmla="*/ 1310541 h 1730521"/>
              <a:gd name="connsiteX100" fmla="*/ 1033540 w 1429681"/>
              <a:gd name="connsiteY100" fmla="*/ 1319477 h 1730521"/>
              <a:gd name="connsiteX101" fmla="*/ 1051411 w 1429681"/>
              <a:gd name="connsiteY101" fmla="*/ 1328412 h 1730521"/>
              <a:gd name="connsiteX102" fmla="*/ 1066304 w 1429681"/>
              <a:gd name="connsiteY102" fmla="*/ 1352240 h 1730521"/>
              <a:gd name="connsiteX103" fmla="*/ 1072261 w 1429681"/>
              <a:gd name="connsiteY103" fmla="*/ 1361176 h 1730521"/>
              <a:gd name="connsiteX104" fmla="*/ 1078218 w 1429681"/>
              <a:gd name="connsiteY104" fmla="*/ 1379047 h 1730521"/>
              <a:gd name="connsiteX105" fmla="*/ 1087153 w 1429681"/>
              <a:gd name="connsiteY105" fmla="*/ 1385004 h 1730521"/>
              <a:gd name="connsiteX106" fmla="*/ 1105024 w 1429681"/>
              <a:gd name="connsiteY106" fmla="*/ 1411810 h 1730521"/>
              <a:gd name="connsiteX107" fmla="*/ 1110981 w 1429681"/>
              <a:gd name="connsiteY107" fmla="*/ 1420746 h 1730521"/>
              <a:gd name="connsiteX108" fmla="*/ 1122895 w 1429681"/>
              <a:gd name="connsiteY108" fmla="*/ 1447552 h 1730521"/>
              <a:gd name="connsiteX109" fmla="*/ 1131831 w 1429681"/>
              <a:gd name="connsiteY109" fmla="*/ 1453509 h 1730521"/>
              <a:gd name="connsiteX110" fmla="*/ 1143745 w 1429681"/>
              <a:gd name="connsiteY110" fmla="*/ 1471380 h 1730521"/>
              <a:gd name="connsiteX111" fmla="*/ 1146723 w 1429681"/>
              <a:gd name="connsiteY111" fmla="*/ 1480316 h 1730521"/>
              <a:gd name="connsiteX112" fmla="*/ 1152680 w 1429681"/>
              <a:gd name="connsiteY112" fmla="*/ 1489251 h 1730521"/>
              <a:gd name="connsiteX113" fmla="*/ 1161616 w 1429681"/>
              <a:gd name="connsiteY113" fmla="*/ 1507122 h 1730521"/>
              <a:gd name="connsiteX114" fmla="*/ 1164594 w 1429681"/>
              <a:gd name="connsiteY114" fmla="*/ 1516058 h 1730521"/>
              <a:gd name="connsiteX115" fmla="*/ 1182465 w 1429681"/>
              <a:gd name="connsiteY115" fmla="*/ 1530950 h 1730521"/>
              <a:gd name="connsiteX116" fmla="*/ 1191401 w 1429681"/>
              <a:gd name="connsiteY116" fmla="*/ 1539886 h 1730521"/>
              <a:gd name="connsiteX117" fmla="*/ 1212250 w 1429681"/>
              <a:gd name="connsiteY117" fmla="*/ 1554778 h 1730521"/>
              <a:gd name="connsiteX118" fmla="*/ 1221186 w 1429681"/>
              <a:gd name="connsiteY118" fmla="*/ 1557757 h 1730521"/>
              <a:gd name="connsiteX119" fmla="*/ 1230121 w 1429681"/>
              <a:gd name="connsiteY119" fmla="*/ 1566692 h 1730521"/>
              <a:gd name="connsiteX120" fmla="*/ 1239057 w 1429681"/>
              <a:gd name="connsiteY120" fmla="*/ 1572649 h 1730521"/>
              <a:gd name="connsiteX121" fmla="*/ 1253949 w 1429681"/>
              <a:gd name="connsiteY121" fmla="*/ 1587542 h 1730521"/>
              <a:gd name="connsiteX122" fmla="*/ 1259906 w 1429681"/>
              <a:gd name="connsiteY122" fmla="*/ 1596477 h 1730521"/>
              <a:gd name="connsiteX123" fmla="*/ 1262885 w 1429681"/>
              <a:gd name="connsiteY123" fmla="*/ 1605413 h 1730521"/>
              <a:gd name="connsiteX124" fmla="*/ 1289691 w 1429681"/>
              <a:gd name="connsiteY124" fmla="*/ 1626262 h 1730521"/>
              <a:gd name="connsiteX125" fmla="*/ 1295648 w 1429681"/>
              <a:gd name="connsiteY125" fmla="*/ 1635198 h 1730521"/>
              <a:gd name="connsiteX126" fmla="*/ 1319476 w 1429681"/>
              <a:gd name="connsiteY126" fmla="*/ 1647112 h 1730521"/>
              <a:gd name="connsiteX127" fmla="*/ 1328412 w 1429681"/>
              <a:gd name="connsiteY127" fmla="*/ 1653069 h 1730521"/>
              <a:gd name="connsiteX128" fmla="*/ 1337347 w 1429681"/>
              <a:gd name="connsiteY128" fmla="*/ 1670940 h 1730521"/>
              <a:gd name="connsiteX129" fmla="*/ 1346283 w 1429681"/>
              <a:gd name="connsiteY129" fmla="*/ 1676897 h 1730521"/>
              <a:gd name="connsiteX130" fmla="*/ 1358197 w 1429681"/>
              <a:gd name="connsiteY130" fmla="*/ 1688811 h 1730521"/>
              <a:gd name="connsiteX131" fmla="*/ 1361175 w 1429681"/>
              <a:gd name="connsiteY131" fmla="*/ 1697746 h 1730521"/>
              <a:gd name="connsiteX132" fmla="*/ 1370111 w 1429681"/>
              <a:gd name="connsiteY132" fmla="*/ 1700725 h 1730521"/>
              <a:gd name="connsiteX133" fmla="*/ 1396917 w 1429681"/>
              <a:gd name="connsiteY133" fmla="*/ 1715617 h 1730521"/>
              <a:gd name="connsiteX134" fmla="*/ 1417767 w 1429681"/>
              <a:gd name="connsiteY134" fmla="*/ 1724553 h 1730521"/>
              <a:gd name="connsiteX135" fmla="*/ 1429681 w 1429681"/>
              <a:gd name="connsiteY135" fmla="*/ 1730510 h 1730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</a:cxnLst>
            <a:rect l="l" t="t" r="r" b="b"/>
            <a:pathLst>
              <a:path w="1429681" h="1730521">
                <a:moveTo>
                  <a:pt x="0" y="0"/>
                </a:moveTo>
                <a:cubicBezTo>
                  <a:pt x="993" y="11914"/>
                  <a:pt x="1013" y="23949"/>
                  <a:pt x="2978" y="35742"/>
                </a:cubicBezTo>
                <a:cubicBezTo>
                  <a:pt x="4010" y="41936"/>
                  <a:pt x="6949" y="47656"/>
                  <a:pt x="8935" y="53613"/>
                </a:cubicBezTo>
                <a:lnTo>
                  <a:pt x="14892" y="71485"/>
                </a:lnTo>
                <a:cubicBezTo>
                  <a:pt x="15885" y="74463"/>
                  <a:pt x="16130" y="77808"/>
                  <a:pt x="17871" y="80420"/>
                </a:cubicBezTo>
                <a:lnTo>
                  <a:pt x="23828" y="89356"/>
                </a:lnTo>
                <a:cubicBezTo>
                  <a:pt x="24821" y="92334"/>
                  <a:pt x="25191" y="95599"/>
                  <a:pt x="26806" y="98291"/>
                </a:cubicBezTo>
                <a:cubicBezTo>
                  <a:pt x="28251" y="100699"/>
                  <a:pt x="31508" y="101736"/>
                  <a:pt x="32764" y="104248"/>
                </a:cubicBezTo>
                <a:cubicBezTo>
                  <a:pt x="35572" y="109864"/>
                  <a:pt x="36735" y="116162"/>
                  <a:pt x="38721" y="122119"/>
                </a:cubicBezTo>
                <a:lnTo>
                  <a:pt x="41699" y="131055"/>
                </a:lnTo>
                <a:cubicBezTo>
                  <a:pt x="42692" y="138998"/>
                  <a:pt x="42878" y="147084"/>
                  <a:pt x="44678" y="154883"/>
                </a:cubicBezTo>
                <a:cubicBezTo>
                  <a:pt x="45880" y="160092"/>
                  <a:pt x="48808" y="164750"/>
                  <a:pt x="50635" y="169775"/>
                </a:cubicBezTo>
                <a:cubicBezTo>
                  <a:pt x="52781" y="175676"/>
                  <a:pt x="54606" y="181689"/>
                  <a:pt x="56592" y="187646"/>
                </a:cubicBezTo>
                <a:cubicBezTo>
                  <a:pt x="57585" y="190625"/>
                  <a:pt x="58808" y="193536"/>
                  <a:pt x="59570" y="196582"/>
                </a:cubicBezTo>
                <a:cubicBezTo>
                  <a:pt x="60270" y="199382"/>
                  <a:pt x="63586" y="213938"/>
                  <a:pt x="65527" y="217431"/>
                </a:cubicBezTo>
                <a:cubicBezTo>
                  <a:pt x="69004" y="223689"/>
                  <a:pt x="75177" y="228510"/>
                  <a:pt x="77441" y="235302"/>
                </a:cubicBezTo>
                <a:lnTo>
                  <a:pt x="86377" y="262109"/>
                </a:lnTo>
                <a:cubicBezTo>
                  <a:pt x="87370" y="265087"/>
                  <a:pt x="87614" y="268432"/>
                  <a:pt x="89355" y="271044"/>
                </a:cubicBezTo>
                <a:cubicBezTo>
                  <a:pt x="98066" y="284111"/>
                  <a:pt x="93164" y="277116"/>
                  <a:pt x="104248" y="291894"/>
                </a:cubicBezTo>
                <a:cubicBezTo>
                  <a:pt x="111337" y="313161"/>
                  <a:pt x="106722" y="304540"/>
                  <a:pt x="116162" y="318700"/>
                </a:cubicBezTo>
                <a:cubicBezTo>
                  <a:pt x="121403" y="334428"/>
                  <a:pt x="117399" y="325024"/>
                  <a:pt x="131054" y="345507"/>
                </a:cubicBezTo>
                <a:lnTo>
                  <a:pt x="148925" y="372313"/>
                </a:lnTo>
                <a:cubicBezTo>
                  <a:pt x="150911" y="375292"/>
                  <a:pt x="151486" y="380117"/>
                  <a:pt x="154882" y="381249"/>
                </a:cubicBezTo>
                <a:lnTo>
                  <a:pt x="163818" y="384227"/>
                </a:lnTo>
                <a:cubicBezTo>
                  <a:pt x="166796" y="386213"/>
                  <a:pt x="169463" y="388774"/>
                  <a:pt x="172753" y="390184"/>
                </a:cubicBezTo>
                <a:cubicBezTo>
                  <a:pt x="199683" y="401726"/>
                  <a:pt x="171166" y="384163"/>
                  <a:pt x="193603" y="399120"/>
                </a:cubicBezTo>
                <a:cubicBezTo>
                  <a:pt x="196706" y="408432"/>
                  <a:pt x="199716" y="420074"/>
                  <a:pt x="208495" y="425926"/>
                </a:cubicBezTo>
                <a:lnTo>
                  <a:pt x="217431" y="431883"/>
                </a:lnTo>
                <a:cubicBezTo>
                  <a:pt x="219853" y="439151"/>
                  <a:pt x="220591" y="443980"/>
                  <a:pt x="226366" y="449754"/>
                </a:cubicBezTo>
                <a:cubicBezTo>
                  <a:pt x="228897" y="452285"/>
                  <a:pt x="232323" y="453725"/>
                  <a:pt x="235302" y="455711"/>
                </a:cubicBezTo>
                <a:cubicBezTo>
                  <a:pt x="237288" y="458690"/>
                  <a:pt x="238565" y="462290"/>
                  <a:pt x="241259" y="464647"/>
                </a:cubicBezTo>
                <a:cubicBezTo>
                  <a:pt x="253864" y="475677"/>
                  <a:pt x="255792" y="475449"/>
                  <a:pt x="268065" y="479539"/>
                </a:cubicBezTo>
                <a:cubicBezTo>
                  <a:pt x="281965" y="500389"/>
                  <a:pt x="274022" y="493439"/>
                  <a:pt x="288915" y="503367"/>
                </a:cubicBezTo>
                <a:cubicBezTo>
                  <a:pt x="289908" y="506346"/>
                  <a:pt x="290368" y="509558"/>
                  <a:pt x="291893" y="512303"/>
                </a:cubicBezTo>
                <a:cubicBezTo>
                  <a:pt x="295370" y="518562"/>
                  <a:pt x="303807" y="530174"/>
                  <a:pt x="303807" y="530174"/>
                </a:cubicBezTo>
                <a:cubicBezTo>
                  <a:pt x="304800" y="542088"/>
                  <a:pt x="302494" y="554758"/>
                  <a:pt x="306786" y="565916"/>
                </a:cubicBezTo>
                <a:cubicBezTo>
                  <a:pt x="308256" y="569737"/>
                  <a:pt x="315146" y="566863"/>
                  <a:pt x="318700" y="568894"/>
                </a:cubicBezTo>
                <a:cubicBezTo>
                  <a:pt x="322357" y="570984"/>
                  <a:pt x="323953" y="575784"/>
                  <a:pt x="327635" y="577830"/>
                </a:cubicBezTo>
                <a:cubicBezTo>
                  <a:pt x="333124" y="580880"/>
                  <a:pt x="345506" y="583787"/>
                  <a:pt x="345506" y="583787"/>
                </a:cubicBezTo>
                <a:cubicBezTo>
                  <a:pt x="361393" y="607617"/>
                  <a:pt x="340539" y="578819"/>
                  <a:pt x="360399" y="598679"/>
                </a:cubicBezTo>
                <a:cubicBezTo>
                  <a:pt x="361749" y="600029"/>
                  <a:pt x="373600" y="616146"/>
                  <a:pt x="375291" y="619529"/>
                </a:cubicBezTo>
                <a:cubicBezTo>
                  <a:pt x="378698" y="626342"/>
                  <a:pt x="379547" y="636551"/>
                  <a:pt x="381248" y="643357"/>
                </a:cubicBezTo>
                <a:cubicBezTo>
                  <a:pt x="382009" y="646403"/>
                  <a:pt x="382266" y="649840"/>
                  <a:pt x="384227" y="652292"/>
                </a:cubicBezTo>
                <a:cubicBezTo>
                  <a:pt x="386463" y="655087"/>
                  <a:pt x="390412" y="655957"/>
                  <a:pt x="393162" y="658249"/>
                </a:cubicBezTo>
                <a:cubicBezTo>
                  <a:pt x="408035" y="670644"/>
                  <a:pt x="395331" y="664930"/>
                  <a:pt x="411033" y="670163"/>
                </a:cubicBezTo>
                <a:cubicBezTo>
                  <a:pt x="436643" y="687236"/>
                  <a:pt x="404240" y="666767"/>
                  <a:pt x="428904" y="679099"/>
                </a:cubicBezTo>
                <a:cubicBezTo>
                  <a:pt x="432106" y="680700"/>
                  <a:pt x="434488" y="683799"/>
                  <a:pt x="437840" y="685056"/>
                </a:cubicBezTo>
                <a:cubicBezTo>
                  <a:pt x="442580" y="686833"/>
                  <a:pt x="447790" y="686936"/>
                  <a:pt x="452732" y="688034"/>
                </a:cubicBezTo>
                <a:cubicBezTo>
                  <a:pt x="463944" y="690526"/>
                  <a:pt x="463637" y="690677"/>
                  <a:pt x="473582" y="693991"/>
                </a:cubicBezTo>
                <a:cubicBezTo>
                  <a:pt x="475568" y="696970"/>
                  <a:pt x="477008" y="700396"/>
                  <a:pt x="479539" y="702927"/>
                </a:cubicBezTo>
                <a:cubicBezTo>
                  <a:pt x="482070" y="705458"/>
                  <a:pt x="486238" y="706089"/>
                  <a:pt x="488474" y="708884"/>
                </a:cubicBezTo>
                <a:cubicBezTo>
                  <a:pt x="495106" y="717173"/>
                  <a:pt x="485967" y="720686"/>
                  <a:pt x="500388" y="723776"/>
                </a:cubicBezTo>
                <a:cubicBezTo>
                  <a:pt x="511111" y="726074"/>
                  <a:pt x="522231" y="725762"/>
                  <a:pt x="533152" y="726755"/>
                </a:cubicBezTo>
                <a:cubicBezTo>
                  <a:pt x="570914" y="734306"/>
                  <a:pt x="530141" y="724187"/>
                  <a:pt x="556980" y="735690"/>
                </a:cubicBezTo>
                <a:cubicBezTo>
                  <a:pt x="560743" y="737303"/>
                  <a:pt x="564958" y="737544"/>
                  <a:pt x="568894" y="738669"/>
                </a:cubicBezTo>
                <a:cubicBezTo>
                  <a:pt x="571913" y="739531"/>
                  <a:pt x="574851" y="740654"/>
                  <a:pt x="577829" y="741647"/>
                </a:cubicBezTo>
                <a:cubicBezTo>
                  <a:pt x="591061" y="759288"/>
                  <a:pt x="582634" y="750807"/>
                  <a:pt x="604636" y="765475"/>
                </a:cubicBezTo>
                <a:lnTo>
                  <a:pt x="604636" y="765475"/>
                </a:lnTo>
                <a:cubicBezTo>
                  <a:pt x="616102" y="776942"/>
                  <a:pt x="610066" y="772075"/>
                  <a:pt x="622507" y="780368"/>
                </a:cubicBezTo>
                <a:cubicBezTo>
                  <a:pt x="639579" y="805974"/>
                  <a:pt x="616847" y="775840"/>
                  <a:pt x="637399" y="792282"/>
                </a:cubicBezTo>
                <a:cubicBezTo>
                  <a:pt x="644512" y="797973"/>
                  <a:pt x="642737" y="802958"/>
                  <a:pt x="646335" y="810153"/>
                </a:cubicBezTo>
                <a:cubicBezTo>
                  <a:pt x="647936" y="813355"/>
                  <a:pt x="650306" y="816110"/>
                  <a:pt x="652292" y="819088"/>
                </a:cubicBezTo>
                <a:cubicBezTo>
                  <a:pt x="660513" y="843752"/>
                  <a:pt x="654766" y="831734"/>
                  <a:pt x="670163" y="854830"/>
                </a:cubicBezTo>
                <a:cubicBezTo>
                  <a:pt x="672149" y="857809"/>
                  <a:pt x="673141" y="861780"/>
                  <a:pt x="676120" y="863766"/>
                </a:cubicBezTo>
                <a:lnTo>
                  <a:pt x="685055" y="869723"/>
                </a:lnTo>
                <a:cubicBezTo>
                  <a:pt x="687478" y="876990"/>
                  <a:pt x="688218" y="881821"/>
                  <a:pt x="693991" y="887594"/>
                </a:cubicBezTo>
                <a:cubicBezTo>
                  <a:pt x="696522" y="890125"/>
                  <a:pt x="699948" y="891565"/>
                  <a:pt x="702926" y="893551"/>
                </a:cubicBezTo>
                <a:cubicBezTo>
                  <a:pt x="708170" y="909278"/>
                  <a:pt x="704163" y="899873"/>
                  <a:pt x="717819" y="920357"/>
                </a:cubicBezTo>
                <a:lnTo>
                  <a:pt x="723776" y="929293"/>
                </a:lnTo>
                <a:cubicBezTo>
                  <a:pt x="724769" y="922343"/>
                  <a:pt x="721790" y="913408"/>
                  <a:pt x="726754" y="908443"/>
                </a:cubicBezTo>
                <a:cubicBezTo>
                  <a:pt x="729893" y="905303"/>
                  <a:pt x="729868" y="916946"/>
                  <a:pt x="732711" y="920357"/>
                </a:cubicBezTo>
                <a:cubicBezTo>
                  <a:pt x="735003" y="923107"/>
                  <a:pt x="738971" y="923936"/>
                  <a:pt x="741647" y="926314"/>
                </a:cubicBezTo>
                <a:cubicBezTo>
                  <a:pt x="753504" y="936853"/>
                  <a:pt x="764258" y="947708"/>
                  <a:pt x="771432" y="962056"/>
                </a:cubicBezTo>
                <a:cubicBezTo>
                  <a:pt x="773418" y="966027"/>
                  <a:pt x="775640" y="969889"/>
                  <a:pt x="777389" y="973970"/>
                </a:cubicBezTo>
                <a:cubicBezTo>
                  <a:pt x="778626" y="976856"/>
                  <a:pt x="778963" y="980098"/>
                  <a:pt x="780367" y="982906"/>
                </a:cubicBezTo>
                <a:cubicBezTo>
                  <a:pt x="784514" y="991201"/>
                  <a:pt x="788671" y="994189"/>
                  <a:pt x="795260" y="1000777"/>
                </a:cubicBezTo>
                <a:cubicBezTo>
                  <a:pt x="802088" y="1021264"/>
                  <a:pt x="792121" y="997012"/>
                  <a:pt x="810152" y="1018648"/>
                </a:cubicBezTo>
                <a:cubicBezTo>
                  <a:pt x="812162" y="1021060"/>
                  <a:pt x="811727" y="1024776"/>
                  <a:pt x="813131" y="1027584"/>
                </a:cubicBezTo>
                <a:cubicBezTo>
                  <a:pt x="814732" y="1030786"/>
                  <a:pt x="816796" y="1033769"/>
                  <a:pt x="819088" y="1036519"/>
                </a:cubicBezTo>
                <a:cubicBezTo>
                  <a:pt x="842416" y="1064514"/>
                  <a:pt x="809827" y="1018162"/>
                  <a:pt x="839937" y="1063326"/>
                </a:cubicBezTo>
                <a:cubicBezTo>
                  <a:pt x="841923" y="1066304"/>
                  <a:pt x="844762" y="1068865"/>
                  <a:pt x="845894" y="1072261"/>
                </a:cubicBezTo>
                <a:cubicBezTo>
                  <a:pt x="848843" y="1081107"/>
                  <a:pt x="850728" y="1091988"/>
                  <a:pt x="857808" y="1099068"/>
                </a:cubicBezTo>
                <a:cubicBezTo>
                  <a:pt x="860339" y="1101599"/>
                  <a:pt x="863765" y="1103039"/>
                  <a:pt x="866744" y="1105025"/>
                </a:cubicBezTo>
                <a:cubicBezTo>
                  <a:pt x="868730" y="1102046"/>
                  <a:pt x="869191" y="1096791"/>
                  <a:pt x="872701" y="1096089"/>
                </a:cubicBezTo>
                <a:cubicBezTo>
                  <a:pt x="876211" y="1095387"/>
                  <a:pt x="878434" y="1100445"/>
                  <a:pt x="881636" y="1102046"/>
                </a:cubicBezTo>
                <a:cubicBezTo>
                  <a:pt x="884444" y="1103450"/>
                  <a:pt x="887593" y="1104032"/>
                  <a:pt x="890572" y="1105025"/>
                </a:cubicBezTo>
                <a:cubicBezTo>
                  <a:pt x="906532" y="1136945"/>
                  <a:pt x="884275" y="1096872"/>
                  <a:pt x="908443" y="1125874"/>
                </a:cubicBezTo>
                <a:cubicBezTo>
                  <a:pt x="910453" y="1128286"/>
                  <a:pt x="910017" y="1132002"/>
                  <a:pt x="911421" y="1134810"/>
                </a:cubicBezTo>
                <a:cubicBezTo>
                  <a:pt x="916965" y="1145899"/>
                  <a:pt x="918083" y="1142804"/>
                  <a:pt x="926314" y="1152681"/>
                </a:cubicBezTo>
                <a:cubicBezTo>
                  <a:pt x="938724" y="1167573"/>
                  <a:pt x="924825" y="1156652"/>
                  <a:pt x="941206" y="1167573"/>
                </a:cubicBezTo>
                <a:cubicBezTo>
                  <a:pt x="943168" y="1173459"/>
                  <a:pt x="944893" y="1181245"/>
                  <a:pt x="950142" y="1185444"/>
                </a:cubicBezTo>
                <a:cubicBezTo>
                  <a:pt x="952594" y="1187405"/>
                  <a:pt x="956099" y="1187430"/>
                  <a:pt x="959078" y="1188423"/>
                </a:cubicBezTo>
                <a:cubicBezTo>
                  <a:pt x="961064" y="1191401"/>
                  <a:pt x="962504" y="1194827"/>
                  <a:pt x="965035" y="1197358"/>
                </a:cubicBezTo>
                <a:cubicBezTo>
                  <a:pt x="975360" y="1207683"/>
                  <a:pt x="973573" y="1197954"/>
                  <a:pt x="979927" y="1212251"/>
                </a:cubicBezTo>
                <a:cubicBezTo>
                  <a:pt x="982477" y="1217989"/>
                  <a:pt x="983898" y="1224165"/>
                  <a:pt x="985884" y="1230122"/>
                </a:cubicBezTo>
                <a:lnTo>
                  <a:pt x="1000777" y="1274799"/>
                </a:lnTo>
                <a:lnTo>
                  <a:pt x="1012691" y="1310541"/>
                </a:lnTo>
                <a:lnTo>
                  <a:pt x="1015669" y="1319477"/>
                </a:lnTo>
                <a:lnTo>
                  <a:pt x="1018648" y="1328412"/>
                </a:lnTo>
                <a:cubicBezTo>
                  <a:pt x="1021626" y="1322455"/>
                  <a:pt x="1021872" y="1313968"/>
                  <a:pt x="1027583" y="1310541"/>
                </a:cubicBezTo>
                <a:cubicBezTo>
                  <a:pt x="1030653" y="1308699"/>
                  <a:pt x="1031009" y="1316946"/>
                  <a:pt x="1033540" y="1319477"/>
                </a:cubicBezTo>
                <a:cubicBezTo>
                  <a:pt x="1039314" y="1325251"/>
                  <a:pt x="1044144" y="1325990"/>
                  <a:pt x="1051411" y="1328412"/>
                </a:cubicBezTo>
                <a:cubicBezTo>
                  <a:pt x="1058500" y="1349679"/>
                  <a:pt x="1052143" y="1342800"/>
                  <a:pt x="1066304" y="1352240"/>
                </a:cubicBezTo>
                <a:cubicBezTo>
                  <a:pt x="1068290" y="1355219"/>
                  <a:pt x="1070807" y="1357905"/>
                  <a:pt x="1072261" y="1361176"/>
                </a:cubicBezTo>
                <a:cubicBezTo>
                  <a:pt x="1074811" y="1366914"/>
                  <a:pt x="1072993" y="1375564"/>
                  <a:pt x="1078218" y="1379047"/>
                </a:cubicBezTo>
                <a:lnTo>
                  <a:pt x="1087153" y="1385004"/>
                </a:lnTo>
                <a:lnTo>
                  <a:pt x="1105024" y="1411810"/>
                </a:lnTo>
                <a:cubicBezTo>
                  <a:pt x="1107010" y="1414789"/>
                  <a:pt x="1109849" y="1417350"/>
                  <a:pt x="1110981" y="1420746"/>
                </a:cubicBezTo>
                <a:cubicBezTo>
                  <a:pt x="1113930" y="1429594"/>
                  <a:pt x="1115815" y="1440472"/>
                  <a:pt x="1122895" y="1447552"/>
                </a:cubicBezTo>
                <a:cubicBezTo>
                  <a:pt x="1125426" y="1450083"/>
                  <a:pt x="1128852" y="1451523"/>
                  <a:pt x="1131831" y="1453509"/>
                </a:cubicBezTo>
                <a:cubicBezTo>
                  <a:pt x="1138912" y="1474757"/>
                  <a:pt x="1128871" y="1449069"/>
                  <a:pt x="1143745" y="1471380"/>
                </a:cubicBezTo>
                <a:cubicBezTo>
                  <a:pt x="1145487" y="1473992"/>
                  <a:pt x="1145319" y="1477508"/>
                  <a:pt x="1146723" y="1480316"/>
                </a:cubicBezTo>
                <a:cubicBezTo>
                  <a:pt x="1148324" y="1483518"/>
                  <a:pt x="1151079" y="1486049"/>
                  <a:pt x="1152680" y="1489251"/>
                </a:cubicBezTo>
                <a:cubicBezTo>
                  <a:pt x="1165012" y="1513913"/>
                  <a:pt x="1144545" y="1481517"/>
                  <a:pt x="1161616" y="1507122"/>
                </a:cubicBezTo>
                <a:cubicBezTo>
                  <a:pt x="1162609" y="1510101"/>
                  <a:pt x="1162852" y="1513446"/>
                  <a:pt x="1164594" y="1516058"/>
                </a:cubicBezTo>
                <a:cubicBezTo>
                  <a:pt x="1171118" y="1525844"/>
                  <a:pt x="1174226" y="1524084"/>
                  <a:pt x="1182465" y="1530950"/>
                </a:cubicBezTo>
                <a:cubicBezTo>
                  <a:pt x="1185701" y="1533647"/>
                  <a:pt x="1188203" y="1537145"/>
                  <a:pt x="1191401" y="1539886"/>
                </a:cubicBezTo>
                <a:cubicBezTo>
                  <a:pt x="1193287" y="1541502"/>
                  <a:pt x="1208481" y="1552893"/>
                  <a:pt x="1212250" y="1554778"/>
                </a:cubicBezTo>
                <a:cubicBezTo>
                  <a:pt x="1215058" y="1556182"/>
                  <a:pt x="1218207" y="1556764"/>
                  <a:pt x="1221186" y="1557757"/>
                </a:cubicBezTo>
                <a:cubicBezTo>
                  <a:pt x="1224164" y="1560735"/>
                  <a:pt x="1226885" y="1563996"/>
                  <a:pt x="1230121" y="1566692"/>
                </a:cubicBezTo>
                <a:cubicBezTo>
                  <a:pt x="1232871" y="1568984"/>
                  <a:pt x="1236526" y="1570118"/>
                  <a:pt x="1239057" y="1572649"/>
                </a:cubicBezTo>
                <a:cubicBezTo>
                  <a:pt x="1258917" y="1592509"/>
                  <a:pt x="1230119" y="1571655"/>
                  <a:pt x="1253949" y="1587542"/>
                </a:cubicBezTo>
                <a:cubicBezTo>
                  <a:pt x="1255935" y="1590520"/>
                  <a:pt x="1258305" y="1593275"/>
                  <a:pt x="1259906" y="1596477"/>
                </a:cubicBezTo>
                <a:cubicBezTo>
                  <a:pt x="1261310" y="1599285"/>
                  <a:pt x="1260957" y="1602935"/>
                  <a:pt x="1262885" y="1605413"/>
                </a:cubicBezTo>
                <a:cubicBezTo>
                  <a:pt x="1276949" y="1623495"/>
                  <a:pt x="1275010" y="1621369"/>
                  <a:pt x="1289691" y="1626262"/>
                </a:cubicBezTo>
                <a:cubicBezTo>
                  <a:pt x="1291677" y="1629241"/>
                  <a:pt x="1292715" y="1633145"/>
                  <a:pt x="1295648" y="1635198"/>
                </a:cubicBezTo>
                <a:cubicBezTo>
                  <a:pt x="1302923" y="1640291"/>
                  <a:pt x="1312087" y="1642186"/>
                  <a:pt x="1319476" y="1647112"/>
                </a:cubicBezTo>
                <a:lnTo>
                  <a:pt x="1328412" y="1653069"/>
                </a:lnTo>
                <a:cubicBezTo>
                  <a:pt x="1330834" y="1660336"/>
                  <a:pt x="1331573" y="1665166"/>
                  <a:pt x="1337347" y="1670940"/>
                </a:cubicBezTo>
                <a:cubicBezTo>
                  <a:pt x="1339878" y="1673471"/>
                  <a:pt x="1343304" y="1674911"/>
                  <a:pt x="1346283" y="1676897"/>
                </a:cubicBezTo>
                <a:cubicBezTo>
                  <a:pt x="1354224" y="1700722"/>
                  <a:pt x="1342312" y="1672926"/>
                  <a:pt x="1358197" y="1688811"/>
                </a:cubicBezTo>
                <a:cubicBezTo>
                  <a:pt x="1360417" y="1691031"/>
                  <a:pt x="1358955" y="1695526"/>
                  <a:pt x="1361175" y="1697746"/>
                </a:cubicBezTo>
                <a:cubicBezTo>
                  <a:pt x="1363395" y="1699966"/>
                  <a:pt x="1367366" y="1699200"/>
                  <a:pt x="1370111" y="1700725"/>
                </a:cubicBezTo>
                <a:cubicBezTo>
                  <a:pt x="1400833" y="1717793"/>
                  <a:pt x="1376700" y="1708879"/>
                  <a:pt x="1396917" y="1715617"/>
                </a:cubicBezTo>
                <a:cubicBezTo>
                  <a:pt x="1419354" y="1730574"/>
                  <a:pt x="1390837" y="1713011"/>
                  <a:pt x="1417767" y="1724553"/>
                </a:cubicBezTo>
                <a:cubicBezTo>
                  <a:pt x="1432951" y="1731061"/>
                  <a:pt x="1421618" y="1730510"/>
                  <a:pt x="1429681" y="173051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963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ACEC6-0481-46A9-AB75-2BA35F6BD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235" y="393261"/>
            <a:ext cx="4075204" cy="855094"/>
          </a:xfrm>
          <a:ln>
            <a:solidFill>
              <a:srgbClr val="FFC000"/>
            </a:solidFill>
          </a:ln>
        </p:spPr>
        <p:txBody>
          <a:bodyPr/>
          <a:lstStyle/>
          <a:p>
            <a:r>
              <a:rPr lang="en-US" dirty="0"/>
              <a:t>Mina Deflection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CDE71E4-863E-4000-9B1C-19A6798166A3}"/>
              </a:ext>
            </a:extLst>
          </p:cNvPr>
          <p:cNvSpPr txBox="1">
            <a:spLocks/>
          </p:cNvSpPr>
          <p:nvPr/>
        </p:nvSpPr>
        <p:spPr>
          <a:xfrm>
            <a:off x="589964" y="1747090"/>
            <a:ext cx="5691552" cy="49002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120km long, 75km wide belt of east-northeast late Cenozoic faults </a:t>
            </a:r>
          </a:p>
          <a:p>
            <a:r>
              <a:rPr lang="en-US" sz="1600" dirty="0"/>
              <a:t>These faults link faults of the central Walker Lane with those of the Furnace Creek and Owens Valley fault system </a:t>
            </a:r>
          </a:p>
          <a:p>
            <a:r>
              <a:rPr lang="en-US" sz="1600" dirty="0"/>
              <a:t>These curved high angle faults act as a displacement relay between the Owens Valley &amp; Furnace Creek faults and the central Walker Lane transcurrent faults </a:t>
            </a:r>
          </a:p>
          <a:p>
            <a:r>
              <a:rPr lang="en-US" sz="1600" dirty="0"/>
              <a:t>Slip on these faults change from right oblique on north-northwest faults to left oblique on east-northeast faults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0F62606-C660-4A1F-AFB0-DCBC82772315}"/>
              </a:ext>
            </a:extLst>
          </p:cNvPr>
          <p:cNvSpPr txBox="1">
            <a:spLocks/>
          </p:cNvSpPr>
          <p:nvPr/>
        </p:nvSpPr>
        <p:spPr>
          <a:xfrm>
            <a:off x="7321368" y="2593590"/>
            <a:ext cx="4755311" cy="222449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6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E5B5C9A-59D8-4A5C-B693-269D2F6EDB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4860" y="0"/>
            <a:ext cx="4711905" cy="68580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F534E249-8A71-48AC-BDEA-569590D6A63D}"/>
              </a:ext>
            </a:extLst>
          </p:cNvPr>
          <p:cNvSpPr txBox="1">
            <a:spLocks/>
          </p:cNvSpPr>
          <p:nvPr/>
        </p:nvSpPr>
        <p:spPr bwMode="black">
          <a:xfrm>
            <a:off x="9398442" y="3053301"/>
            <a:ext cx="1304014" cy="1021651"/>
          </a:xfrm>
          <a:prstGeom prst="rect">
            <a:avLst/>
          </a:prstGeom>
          <a:noFill/>
          <a:ln w="31750" cap="sq">
            <a:solidFill>
              <a:srgbClr val="FFC00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2E88F61-E2E1-484F-AD50-19FB8B2325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201" y="4228673"/>
            <a:ext cx="2786365" cy="16971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6199DC0-2F5F-431A-AF41-7BB90CE451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4981" y="4221573"/>
            <a:ext cx="1691928" cy="1697150"/>
          </a:xfrm>
          <a:prstGeom prst="rect">
            <a:avLst/>
          </a:prstGeom>
        </p:spPr>
      </p:pic>
      <p:sp>
        <p:nvSpPr>
          <p:cNvPr id="13" name="Subtitle 2">
            <a:extLst>
              <a:ext uri="{FF2B5EF4-FFF2-40B4-BE49-F238E27FC236}">
                <a16:creationId xmlns:a16="http://schemas.microsoft.com/office/drawing/2014/main" id="{1AD44ECD-9ED7-4F21-A82D-520C95749C7D}"/>
              </a:ext>
            </a:extLst>
          </p:cNvPr>
          <p:cNvSpPr txBox="1">
            <a:spLocks/>
          </p:cNvSpPr>
          <p:nvPr/>
        </p:nvSpPr>
        <p:spPr>
          <a:xfrm>
            <a:off x="2055204" y="5665130"/>
            <a:ext cx="2095123" cy="39596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solidFill>
                  <a:schemeClr val="tx1"/>
                </a:solidFill>
              </a:rPr>
              <a:t>Chegg.com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B357ADE-2E4C-4389-9AF7-3D2C670CB78C}"/>
              </a:ext>
            </a:extLst>
          </p:cNvPr>
          <p:cNvCxnSpPr/>
          <p:nvPr/>
        </p:nvCxnSpPr>
        <p:spPr>
          <a:xfrm flipH="1">
            <a:off x="1536491" y="4842467"/>
            <a:ext cx="302150" cy="1355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2240F2F-D7A4-4FC8-90B2-C845E3D648B2}"/>
              </a:ext>
            </a:extLst>
          </p:cNvPr>
          <p:cNvCxnSpPr>
            <a:cxnSpLocks/>
          </p:cNvCxnSpPr>
          <p:nvPr/>
        </p:nvCxnSpPr>
        <p:spPr>
          <a:xfrm flipV="1">
            <a:off x="1536491" y="4516900"/>
            <a:ext cx="302150" cy="1524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9EB332E-C708-49CA-8D02-ADA96CEC76D4}"/>
              </a:ext>
            </a:extLst>
          </p:cNvPr>
          <p:cNvCxnSpPr>
            <a:cxnSpLocks/>
          </p:cNvCxnSpPr>
          <p:nvPr/>
        </p:nvCxnSpPr>
        <p:spPr>
          <a:xfrm>
            <a:off x="1355530" y="5070148"/>
            <a:ext cx="180961" cy="2816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52760B0-93A0-4DED-9AC5-4ED3264E4ACF}"/>
              </a:ext>
            </a:extLst>
          </p:cNvPr>
          <p:cNvCxnSpPr>
            <a:cxnSpLocks/>
          </p:cNvCxnSpPr>
          <p:nvPr/>
        </p:nvCxnSpPr>
        <p:spPr>
          <a:xfrm flipH="1" flipV="1">
            <a:off x="1279330" y="5142868"/>
            <a:ext cx="152400" cy="2579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ubtitle 2">
            <a:extLst>
              <a:ext uri="{FF2B5EF4-FFF2-40B4-BE49-F238E27FC236}">
                <a16:creationId xmlns:a16="http://schemas.microsoft.com/office/drawing/2014/main" id="{B9CD5E18-52F0-4944-A64B-B0AFDE22877A}"/>
              </a:ext>
            </a:extLst>
          </p:cNvPr>
          <p:cNvSpPr txBox="1">
            <a:spLocks/>
          </p:cNvSpPr>
          <p:nvPr/>
        </p:nvSpPr>
        <p:spPr>
          <a:xfrm>
            <a:off x="708118" y="5907371"/>
            <a:ext cx="2095123" cy="39596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solidFill>
                  <a:schemeClr val="tx1"/>
                </a:solidFill>
              </a:rPr>
              <a:t>Right Oblique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933FF7E5-67EE-4658-9B5F-DCF770E57EE9}"/>
              </a:ext>
            </a:extLst>
          </p:cNvPr>
          <p:cNvSpPr txBox="1">
            <a:spLocks/>
          </p:cNvSpPr>
          <p:nvPr/>
        </p:nvSpPr>
        <p:spPr>
          <a:xfrm>
            <a:off x="4000877" y="5966585"/>
            <a:ext cx="2095123" cy="39596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solidFill>
                  <a:schemeClr val="tx1"/>
                </a:solidFill>
              </a:rPr>
              <a:t>Left Oblique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91CFCF94-E599-4750-8023-F593486A40FC}"/>
              </a:ext>
            </a:extLst>
          </p:cNvPr>
          <p:cNvSpPr txBox="1">
            <a:spLocks/>
          </p:cNvSpPr>
          <p:nvPr/>
        </p:nvSpPr>
        <p:spPr bwMode="black">
          <a:xfrm>
            <a:off x="894982" y="4221573"/>
            <a:ext cx="1691928" cy="1704250"/>
          </a:xfrm>
          <a:prstGeom prst="rect">
            <a:avLst/>
          </a:prstGeom>
          <a:noFill/>
          <a:ln w="31750" cap="sq">
            <a:solidFill>
              <a:srgbClr val="92D05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080C3A76-7539-4038-9BD4-53FE740EC43F}"/>
              </a:ext>
            </a:extLst>
          </p:cNvPr>
          <p:cNvSpPr txBox="1">
            <a:spLocks/>
          </p:cNvSpPr>
          <p:nvPr/>
        </p:nvSpPr>
        <p:spPr bwMode="black">
          <a:xfrm>
            <a:off x="3619201" y="4228673"/>
            <a:ext cx="2786364" cy="1704250"/>
          </a:xfrm>
          <a:prstGeom prst="rect">
            <a:avLst/>
          </a:prstGeom>
          <a:noFill/>
          <a:ln w="31750" cap="sq">
            <a:solidFill>
              <a:srgbClr val="00B0F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702BE974-9290-4E2C-ABCE-92BB8F695BE5}"/>
              </a:ext>
            </a:extLst>
          </p:cNvPr>
          <p:cNvSpPr txBox="1">
            <a:spLocks/>
          </p:cNvSpPr>
          <p:nvPr/>
        </p:nvSpPr>
        <p:spPr bwMode="black">
          <a:xfrm>
            <a:off x="9597224" y="3158359"/>
            <a:ext cx="445273" cy="387923"/>
          </a:xfrm>
          <a:prstGeom prst="rect">
            <a:avLst/>
          </a:prstGeom>
          <a:noFill/>
          <a:ln w="31750" cap="sq">
            <a:solidFill>
              <a:srgbClr val="00B0F0"/>
            </a:solidFill>
            <a:miter lim="800000"/>
          </a:ln>
        </p:spPr>
        <p:txBody>
          <a:bodyPr vert="horz" lIns="182880" tIns="182880" rIns="182880" bIns="182880" rtlCol="0" anchor="ctr">
            <a:normAutofit fontScale="2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F48B4DA9-F572-46F8-8A79-39816D3929A3}"/>
              </a:ext>
            </a:extLst>
          </p:cNvPr>
          <p:cNvSpPr txBox="1">
            <a:spLocks/>
          </p:cNvSpPr>
          <p:nvPr/>
        </p:nvSpPr>
        <p:spPr bwMode="black">
          <a:xfrm>
            <a:off x="9514179" y="3618070"/>
            <a:ext cx="445273" cy="387923"/>
          </a:xfrm>
          <a:prstGeom prst="rect">
            <a:avLst/>
          </a:prstGeom>
          <a:noFill/>
          <a:ln w="31750" cap="sq">
            <a:solidFill>
              <a:srgbClr val="92D050"/>
            </a:solidFill>
            <a:miter lim="800000"/>
          </a:ln>
        </p:spPr>
        <p:txBody>
          <a:bodyPr vert="horz" lIns="182880" tIns="182880" rIns="182880" bIns="182880" rtlCol="0" anchor="ctr">
            <a:normAutofit fontScale="2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977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6E5C8-2000-406B-AD11-85CEC522F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60" y="355625"/>
            <a:ext cx="7016231" cy="793700"/>
          </a:xfrm>
        </p:spPr>
        <p:txBody>
          <a:bodyPr/>
          <a:lstStyle/>
          <a:p>
            <a:r>
              <a:rPr lang="en-US" dirty="0" err="1"/>
              <a:t>FIndings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127FFE1-F5BC-48DC-AC8F-5B7A19EB8A0E}"/>
              </a:ext>
            </a:extLst>
          </p:cNvPr>
          <p:cNvSpPr txBox="1">
            <a:spLocks/>
          </p:cNvSpPr>
          <p:nvPr/>
        </p:nvSpPr>
        <p:spPr>
          <a:xfrm>
            <a:off x="980717" y="1479691"/>
            <a:ext cx="6526217" cy="4851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“Given the 75km width of the Mina Deflection and estimates of basin depths, &lt;10km of right lateral displacement can have been transferred between these systems” (</a:t>
            </a:r>
            <a:r>
              <a:rPr lang="en-US" dirty="0" err="1"/>
              <a:t>Oldow</a:t>
            </a:r>
            <a:r>
              <a:rPr lang="en-US" dirty="0"/>
              <a:t>, 1992) </a:t>
            </a:r>
          </a:p>
          <a:p>
            <a:r>
              <a:rPr lang="en-US" dirty="0"/>
              <a:t>Post late Miocene slip rates for northern and central Furnace Creek fault determined from offset plutons and layered rocks are 4-6mm/</a:t>
            </a:r>
            <a:r>
              <a:rPr lang="en-US" dirty="0" err="1"/>
              <a:t>yr</a:t>
            </a:r>
            <a:endParaRPr lang="en-US" dirty="0"/>
          </a:p>
          <a:p>
            <a:r>
              <a:rPr lang="en-US" dirty="0"/>
              <a:t>Exhumation rates found to be 0.6-1mm/</a:t>
            </a:r>
            <a:r>
              <a:rPr lang="en-US" dirty="0" err="1"/>
              <a:t>yr</a:t>
            </a:r>
            <a:r>
              <a:rPr lang="en-US" dirty="0"/>
              <a:t> assuming geothermal gradients of 20°C/km for stable craton and 30°C/km for basin and range </a:t>
            </a:r>
          </a:p>
          <a:p>
            <a:r>
              <a:rPr lang="en-US" dirty="0"/>
              <a:t>Initial detachment dip of &lt;15°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(</a:t>
            </a:r>
            <a:r>
              <a:rPr lang="en-US" dirty="0" err="1"/>
              <a:t>Lachenbruch</a:t>
            </a:r>
            <a:r>
              <a:rPr lang="en-US" dirty="0"/>
              <a:t> &amp; Sass, 1978)</a:t>
            </a:r>
          </a:p>
          <a:p>
            <a:pPr marL="0" indent="0">
              <a:buNone/>
            </a:pPr>
            <a:r>
              <a:rPr lang="en-US" dirty="0"/>
              <a:t>(</a:t>
            </a:r>
            <a:r>
              <a:rPr lang="en-US" dirty="0" err="1"/>
              <a:t>Reheis</a:t>
            </a:r>
            <a:r>
              <a:rPr lang="en-US" dirty="0"/>
              <a:t> &amp; McKee, 1991)</a:t>
            </a:r>
          </a:p>
          <a:p>
            <a:pPr marL="0" indent="0">
              <a:buNone/>
            </a:pPr>
            <a:r>
              <a:rPr lang="en-US" dirty="0"/>
              <a:t>(Oakes, 1987)</a:t>
            </a:r>
          </a:p>
          <a:p>
            <a:endParaRPr lang="en-US" b="1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06755DB-0E1B-4F88-B7B2-083B03B31A8D}"/>
              </a:ext>
            </a:extLst>
          </p:cNvPr>
          <p:cNvSpPr txBox="1">
            <a:spLocks/>
          </p:cNvSpPr>
          <p:nvPr/>
        </p:nvSpPr>
        <p:spPr>
          <a:xfrm>
            <a:off x="521398" y="2707884"/>
            <a:ext cx="2491939" cy="2395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6688788-FD71-4B02-AD3F-E647F90169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6725" y="609600"/>
            <a:ext cx="4105275" cy="624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47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B554D-B6BB-4889-99FF-86E95161F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4044" y="547434"/>
            <a:ext cx="3976906" cy="767016"/>
          </a:xfrm>
        </p:spPr>
        <p:txBody>
          <a:bodyPr>
            <a:normAutofit/>
          </a:bodyPr>
          <a:lstStyle/>
          <a:p>
            <a:r>
              <a:rPr lang="en-US" dirty="0"/>
              <a:t>Proposed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1887E-47BD-4725-B356-2F69E7F1E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444" y="219076"/>
            <a:ext cx="3512600" cy="656908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Silver Peak-Lone Mountain detachment system transferred 30-40km of right slip from the Furnace Creek fault</a:t>
            </a:r>
          </a:p>
          <a:p>
            <a:r>
              <a:rPr lang="en-US" dirty="0"/>
              <a:t>Silver Peak-Lone Mountain detachment was a shallow northwest-dipping structure linking the Furnace Creek and Walker Lane fault systems</a:t>
            </a:r>
          </a:p>
          <a:p>
            <a:r>
              <a:rPr lang="en-US" dirty="0"/>
              <a:t>Steep faults in the upper plate merged with the shallowly dipping detachment fault and formed tilted blocks</a:t>
            </a:r>
          </a:p>
          <a:p>
            <a:r>
              <a:rPr lang="en-US" dirty="0"/>
              <a:t>Late Pliocene-Holocene high angle faults of the Mina deflection accommodate displacement transfer and may be the surface expression of a shallowly northwest dipping transfer system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714A6B2-638F-4F37-A042-3C1C7796B8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4044" y="1805102"/>
            <a:ext cx="8567956" cy="505289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D97FA52-B957-4DAF-91D3-26EAE45FA3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4350" y="0"/>
            <a:ext cx="4057650" cy="1840403"/>
          </a:xfrm>
          <a:prstGeom prst="rect">
            <a:avLst/>
          </a:prstGeom>
        </p:spPr>
      </p:pic>
      <p:sp>
        <p:nvSpPr>
          <p:cNvPr id="7" name="Subtitle 2">
            <a:extLst>
              <a:ext uri="{FF2B5EF4-FFF2-40B4-BE49-F238E27FC236}">
                <a16:creationId xmlns:a16="http://schemas.microsoft.com/office/drawing/2014/main" id="{CB29C54E-0EB4-4B7E-968F-153C6F60398B}"/>
              </a:ext>
            </a:extLst>
          </p:cNvPr>
          <p:cNvSpPr txBox="1">
            <a:spLocks/>
          </p:cNvSpPr>
          <p:nvPr/>
        </p:nvSpPr>
        <p:spPr>
          <a:xfrm>
            <a:off x="8913204" y="1444439"/>
            <a:ext cx="2095123" cy="39596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solidFill>
                  <a:schemeClr val="tx1"/>
                </a:solidFill>
              </a:rPr>
              <a:t>(Lister, 1989)</a:t>
            </a:r>
          </a:p>
        </p:txBody>
      </p:sp>
    </p:spTree>
    <p:extLst>
      <p:ext uri="{BB962C8B-B14F-4D97-AF65-F5344CB8AC3E}">
        <p14:creationId xmlns:p14="http://schemas.microsoft.com/office/powerpoint/2010/main" val="385696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6E5C8-2000-406B-AD11-85CEC522F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628" y="455809"/>
            <a:ext cx="5561142" cy="967474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90009-A7A7-4746-A68E-E24987AA1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786" y="1552194"/>
            <a:ext cx="6255639" cy="310198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Take Home Point</a:t>
            </a:r>
          </a:p>
          <a:p>
            <a:r>
              <a:rPr lang="en-US" dirty="0"/>
              <a:t>30-40km deficit right slip from the Furnace Creek fault is accommodated by the Silver Peak-Lone Mountain detachment system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EA90D77-D398-490E-94E2-494715ED11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7977" y="0"/>
            <a:ext cx="527402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528965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2102</TotalTime>
  <Words>528</Words>
  <Application>Microsoft Office PowerPoint</Application>
  <PresentationFormat>Widescreen</PresentationFormat>
  <Paragraphs>63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Parcel</vt:lpstr>
      <vt:lpstr>Late Cenozoic extensional transfer in the Walker Lane strike-slip belt, Nevada</vt:lpstr>
      <vt:lpstr>Purpose</vt:lpstr>
      <vt:lpstr>Background</vt:lpstr>
      <vt:lpstr>Owens Valley</vt:lpstr>
      <vt:lpstr>Furnace Creek</vt:lpstr>
      <vt:lpstr>Mina Deflection </vt:lpstr>
      <vt:lpstr>FIndings</vt:lpstr>
      <vt:lpstr>Proposed Model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Thermal and barometric constraints on the intrusive and unroofing history of the black mountains: Implications for timing, initial dip, and kinematics of detachment faulting in the death valley region, California</dc:title>
  <dc:creator>Neal Mankins</dc:creator>
  <cp:lastModifiedBy>Neal Mankins</cp:lastModifiedBy>
  <cp:revision>74</cp:revision>
  <dcterms:created xsi:type="dcterms:W3CDTF">2020-02-09T00:28:02Z</dcterms:created>
  <dcterms:modified xsi:type="dcterms:W3CDTF">2020-02-12T07:26:24Z</dcterms:modified>
</cp:coreProperties>
</file>